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80" r:id="rId4"/>
    <p:sldId id="295" r:id="rId5"/>
    <p:sldId id="277" r:id="rId6"/>
    <p:sldId id="278" r:id="rId7"/>
    <p:sldId id="293" r:id="rId8"/>
    <p:sldId id="276" r:id="rId9"/>
    <p:sldId id="257" r:id="rId10"/>
    <p:sldId id="288" r:id="rId11"/>
    <p:sldId id="270" r:id="rId12"/>
    <p:sldId id="271" r:id="rId13"/>
    <p:sldId id="272" r:id="rId14"/>
    <p:sldId id="273" r:id="rId15"/>
    <p:sldId id="274" r:id="rId16"/>
    <p:sldId id="268" r:id="rId17"/>
    <p:sldId id="284" r:id="rId18"/>
    <p:sldId id="269" r:id="rId19"/>
    <p:sldId id="258" r:id="rId20"/>
    <p:sldId id="259" r:id="rId21"/>
    <p:sldId id="260" r:id="rId22"/>
    <p:sldId id="282" r:id="rId23"/>
    <p:sldId id="261" r:id="rId24"/>
    <p:sldId id="294" r:id="rId25"/>
    <p:sldId id="262" r:id="rId26"/>
    <p:sldId id="289" r:id="rId27"/>
    <p:sldId id="285" r:id="rId28"/>
    <p:sldId id="263" r:id="rId29"/>
    <p:sldId id="286" r:id="rId30"/>
    <p:sldId id="287" r:id="rId31"/>
    <p:sldId id="290" r:id="rId32"/>
    <p:sldId id="296" r:id="rId33"/>
    <p:sldId id="264" r:id="rId34"/>
    <p:sldId id="265" r:id="rId35"/>
    <p:sldId id="266" r:id="rId36"/>
    <p:sldId id="281" r:id="rId37"/>
    <p:sldId id="267" r:id="rId38"/>
    <p:sldId id="27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140" autoAdjust="0"/>
    <p:restoredTop sz="94660"/>
  </p:normalViewPr>
  <p:slideViewPr>
    <p:cSldViewPr snapToGrid="0">
      <p:cViewPr varScale="1">
        <p:scale>
          <a:sx n="107" d="100"/>
          <a:sy n="107" d="100"/>
        </p:scale>
        <p:origin x="114" y="4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EB63C5-BB4F-4DC9-B62B-21168699A94B}"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7F13-DAAE-4567-BBF1-5FF30CAAD687}" type="slidenum">
              <a:rPr lang="en-US" smtClean="0"/>
              <a:t>‹#›</a:t>
            </a:fld>
            <a:endParaRPr lang="en-US"/>
          </a:p>
        </p:txBody>
      </p:sp>
    </p:spTree>
    <p:extLst>
      <p:ext uri="{BB962C8B-B14F-4D97-AF65-F5344CB8AC3E}">
        <p14:creationId xmlns:p14="http://schemas.microsoft.com/office/powerpoint/2010/main" val="3636522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B63C5-BB4F-4DC9-B62B-21168699A94B}"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7F13-DAAE-4567-BBF1-5FF30CAAD687}" type="slidenum">
              <a:rPr lang="en-US" smtClean="0"/>
              <a:t>‹#›</a:t>
            </a:fld>
            <a:endParaRPr lang="en-US"/>
          </a:p>
        </p:txBody>
      </p:sp>
    </p:spTree>
    <p:extLst>
      <p:ext uri="{BB962C8B-B14F-4D97-AF65-F5344CB8AC3E}">
        <p14:creationId xmlns:p14="http://schemas.microsoft.com/office/powerpoint/2010/main" val="29680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B63C5-BB4F-4DC9-B62B-21168699A94B}"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7F13-DAAE-4567-BBF1-5FF30CAAD687}" type="slidenum">
              <a:rPr lang="en-US" smtClean="0"/>
              <a:t>‹#›</a:t>
            </a:fld>
            <a:endParaRPr lang="en-US"/>
          </a:p>
        </p:txBody>
      </p:sp>
    </p:spTree>
    <p:extLst>
      <p:ext uri="{BB962C8B-B14F-4D97-AF65-F5344CB8AC3E}">
        <p14:creationId xmlns:p14="http://schemas.microsoft.com/office/powerpoint/2010/main" val="2978778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B63C5-BB4F-4DC9-B62B-21168699A94B}"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7F13-DAAE-4567-BBF1-5FF30CAAD687}" type="slidenum">
              <a:rPr lang="en-US" smtClean="0"/>
              <a:t>‹#›</a:t>
            </a:fld>
            <a:endParaRPr lang="en-US"/>
          </a:p>
        </p:txBody>
      </p:sp>
    </p:spTree>
    <p:extLst>
      <p:ext uri="{BB962C8B-B14F-4D97-AF65-F5344CB8AC3E}">
        <p14:creationId xmlns:p14="http://schemas.microsoft.com/office/powerpoint/2010/main" val="57415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EB63C5-BB4F-4DC9-B62B-21168699A94B}"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7F13-DAAE-4567-BBF1-5FF30CAAD687}" type="slidenum">
              <a:rPr lang="en-US" smtClean="0"/>
              <a:t>‹#›</a:t>
            </a:fld>
            <a:endParaRPr lang="en-US"/>
          </a:p>
        </p:txBody>
      </p:sp>
    </p:spTree>
    <p:extLst>
      <p:ext uri="{BB962C8B-B14F-4D97-AF65-F5344CB8AC3E}">
        <p14:creationId xmlns:p14="http://schemas.microsoft.com/office/powerpoint/2010/main" val="2345649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EB63C5-BB4F-4DC9-B62B-21168699A94B}"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17F13-DAAE-4567-BBF1-5FF30CAAD687}" type="slidenum">
              <a:rPr lang="en-US" smtClean="0"/>
              <a:t>‹#›</a:t>
            </a:fld>
            <a:endParaRPr lang="en-US"/>
          </a:p>
        </p:txBody>
      </p:sp>
    </p:spTree>
    <p:extLst>
      <p:ext uri="{BB962C8B-B14F-4D97-AF65-F5344CB8AC3E}">
        <p14:creationId xmlns:p14="http://schemas.microsoft.com/office/powerpoint/2010/main" val="1001343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EB63C5-BB4F-4DC9-B62B-21168699A94B}" type="datetimeFigureOut">
              <a:rPr lang="en-US" smtClean="0"/>
              <a:t>4/18/2017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317F13-DAAE-4567-BBF1-5FF30CAAD687}" type="slidenum">
              <a:rPr lang="en-US" smtClean="0"/>
              <a:t>‹#›</a:t>
            </a:fld>
            <a:endParaRPr lang="en-US"/>
          </a:p>
        </p:txBody>
      </p:sp>
    </p:spTree>
    <p:extLst>
      <p:ext uri="{BB962C8B-B14F-4D97-AF65-F5344CB8AC3E}">
        <p14:creationId xmlns:p14="http://schemas.microsoft.com/office/powerpoint/2010/main" val="3747009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EB63C5-BB4F-4DC9-B62B-21168699A94B}" type="datetimeFigureOut">
              <a:rPr lang="en-US" smtClean="0"/>
              <a:t>4/18/2017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317F13-DAAE-4567-BBF1-5FF30CAAD687}" type="slidenum">
              <a:rPr lang="en-US" smtClean="0"/>
              <a:t>‹#›</a:t>
            </a:fld>
            <a:endParaRPr lang="en-US"/>
          </a:p>
        </p:txBody>
      </p:sp>
    </p:spTree>
    <p:extLst>
      <p:ext uri="{BB962C8B-B14F-4D97-AF65-F5344CB8AC3E}">
        <p14:creationId xmlns:p14="http://schemas.microsoft.com/office/powerpoint/2010/main" val="2379467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B63C5-BB4F-4DC9-B62B-21168699A94B}" type="datetimeFigureOut">
              <a:rPr lang="en-US" smtClean="0"/>
              <a:t>4/18/2017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17F13-DAAE-4567-BBF1-5FF30CAAD687}" type="slidenum">
              <a:rPr lang="en-US" smtClean="0"/>
              <a:t>‹#›</a:t>
            </a:fld>
            <a:endParaRPr lang="en-US"/>
          </a:p>
        </p:txBody>
      </p:sp>
    </p:spTree>
    <p:extLst>
      <p:ext uri="{BB962C8B-B14F-4D97-AF65-F5344CB8AC3E}">
        <p14:creationId xmlns:p14="http://schemas.microsoft.com/office/powerpoint/2010/main" val="628737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B63C5-BB4F-4DC9-B62B-21168699A94B}"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17F13-DAAE-4567-BBF1-5FF30CAAD687}" type="slidenum">
              <a:rPr lang="en-US" smtClean="0"/>
              <a:t>‹#›</a:t>
            </a:fld>
            <a:endParaRPr lang="en-US"/>
          </a:p>
        </p:txBody>
      </p:sp>
    </p:spTree>
    <p:extLst>
      <p:ext uri="{BB962C8B-B14F-4D97-AF65-F5344CB8AC3E}">
        <p14:creationId xmlns:p14="http://schemas.microsoft.com/office/powerpoint/2010/main" val="2700272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B63C5-BB4F-4DC9-B62B-21168699A94B}"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17F13-DAAE-4567-BBF1-5FF30CAAD687}" type="slidenum">
              <a:rPr lang="en-US" smtClean="0"/>
              <a:t>‹#›</a:t>
            </a:fld>
            <a:endParaRPr lang="en-US"/>
          </a:p>
        </p:txBody>
      </p:sp>
    </p:spTree>
    <p:extLst>
      <p:ext uri="{BB962C8B-B14F-4D97-AF65-F5344CB8AC3E}">
        <p14:creationId xmlns:p14="http://schemas.microsoft.com/office/powerpoint/2010/main" val="87492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B63C5-BB4F-4DC9-B62B-21168699A94B}" type="datetimeFigureOut">
              <a:rPr lang="en-US" smtClean="0"/>
              <a:t>4/18/2017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17F13-DAAE-4567-BBF1-5FF30CAAD687}" type="slidenum">
              <a:rPr lang="en-US" smtClean="0"/>
              <a:t>‹#›</a:t>
            </a:fld>
            <a:endParaRPr lang="en-US"/>
          </a:p>
        </p:txBody>
      </p:sp>
    </p:spTree>
    <p:extLst>
      <p:ext uri="{BB962C8B-B14F-4D97-AF65-F5344CB8AC3E}">
        <p14:creationId xmlns:p14="http://schemas.microsoft.com/office/powerpoint/2010/main" val="2854833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mailto:Roger.caplinger@brewers.com"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4000" y="4800600"/>
            <a:ext cx="9144000" cy="2057400"/>
          </a:xfrm>
        </p:spPr>
        <p:txBody>
          <a:bodyPr>
            <a:normAutofit/>
          </a:bodyPr>
          <a:lstStyle/>
          <a:p>
            <a:r>
              <a:rPr lang="en-US" sz="6600" b="1" u="sng" dirty="0" smtClean="0"/>
              <a:t>2017 FIRST AID MEETING</a:t>
            </a:r>
          </a:p>
          <a:p>
            <a:r>
              <a:rPr lang="en-US" sz="3500" dirty="0" smtClean="0"/>
              <a:t>APRIL 18, 2017</a:t>
            </a:r>
            <a:endParaRPr lang="en-US" sz="35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122363"/>
            <a:ext cx="5810250" cy="34194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735" y="357188"/>
            <a:ext cx="3752850" cy="3152775"/>
          </a:xfrm>
          <a:prstGeom prst="rect">
            <a:avLst/>
          </a:prstGeom>
        </p:spPr>
      </p:pic>
    </p:spTree>
    <p:extLst>
      <p:ext uri="{BB962C8B-B14F-4D97-AF65-F5344CB8AC3E}">
        <p14:creationId xmlns:p14="http://schemas.microsoft.com/office/powerpoint/2010/main" val="3386062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lstStyle/>
          <a:p>
            <a:r>
              <a:rPr lang="en-US" b="1" u="sng" dirty="0" smtClean="0"/>
              <a:t>BY STANDER FIRST AID</a:t>
            </a:r>
            <a:endParaRPr lang="en-US" b="1" u="sng" dirty="0"/>
          </a:p>
        </p:txBody>
      </p:sp>
      <p:sp>
        <p:nvSpPr>
          <p:cNvPr id="3" name="Subtitle 2"/>
          <p:cNvSpPr>
            <a:spLocks noGrp="1"/>
          </p:cNvSpPr>
          <p:nvPr>
            <p:ph type="subTitle" idx="1"/>
          </p:nvPr>
        </p:nvSpPr>
        <p:spPr>
          <a:xfrm>
            <a:off x="0" y="956603"/>
            <a:ext cx="12192000" cy="4712677"/>
          </a:xfrm>
        </p:spPr>
        <p:txBody>
          <a:bodyPr>
            <a:normAutofit lnSpcReduction="10000"/>
          </a:bodyPr>
          <a:lstStyle/>
          <a:p>
            <a:pPr algn="l"/>
            <a:r>
              <a:rPr lang="en-US" sz="3200" b="1" dirty="0"/>
              <a:t>Heat cramps</a:t>
            </a:r>
            <a:r>
              <a:rPr lang="en-US" sz="3200" dirty="0"/>
              <a:t> are the earliest symptoms of the spectrum of heat-related illness. There is usually significant sweating with involuntary spasm of the large muscles in the body. The muscles that cramp are usually those that have been stressed. Heat cramps usually begin after significant activity has occurred, but they also can occur hours after the activity has been completed.</a:t>
            </a:r>
          </a:p>
          <a:p>
            <a:pPr marL="457200" lvl="0" indent="-457200" algn="l">
              <a:buFont typeface="Arial" panose="020B0604020202020204" pitchFamily="34" charset="0"/>
              <a:buChar char="•"/>
            </a:pPr>
            <a:r>
              <a:rPr lang="en-US" sz="3200" b="1" dirty="0" smtClean="0"/>
              <a:t>TREATMENTS </a:t>
            </a:r>
            <a:r>
              <a:rPr lang="en-US" sz="3200" dirty="0"/>
              <a:t>Rest briefly and cool down</a:t>
            </a:r>
          </a:p>
          <a:p>
            <a:pPr lvl="0" algn="l"/>
            <a:r>
              <a:rPr lang="en-US" sz="3200" dirty="0" smtClean="0"/>
              <a:t>	Drink </a:t>
            </a:r>
            <a:r>
              <a:rPr lang="en-US" sz="3200" dirty="0"/>
              <a:t>clear juice or an electrolyte-containing sports drink</a:t>
            </a:r>
          </a:p>
          <a:p>
            <a:pPr lvl="0" algn="l"/>
            <a:r>
              <a:rPr lang="en-US" sz="3200" dirty="0" smtClean="0"/>
              <a:t>	Practice </a:t>
            </a:r>
            <a:r>
              <a:rPr lang="en-US" sz="3200" dirty="0"/>
              <a:t>gentle, range-of-motion stretching and gentle massage of </a:t>
            </a:r>
            <a:r>
              <a:rPr lang="en-US" sz="3200" dirty="0" smtClean="0"/>
              <a:t>	the affected </a:t>
            </a:r>
            <a:r>
              <a:rPr lang="en-US" sz="3200" dirty="0"/>
              <a:t>muscle group</a:t>
            </a:r>
          </a:p>
          <a:p>
            <a:pPr algn="l"/>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spTree>
    <p:extLst>
      <p:ext uri="{BB962C8B-B14F-4D97-AF65-F5344CB8AC3E}">
        <p14:creationId xmlns:p14="http://schemas.microsoft.com/office/powerpoint/2010/main" val="2436538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lstStyle/>
          <a:p>
            <a:r>
              <a:rPr lang="en-US" b="1" u="sng" dirty="0" smtClean="0"/>
              <a:t>BY STANDER FIRST AID</a:t>
            </a:r>
            <a:endParaRPr lang="en-US" b="1" u="sng" dirty="0"/>
          </a:p>
        </p:txBody>
      </p:sp>
      <p:sp>
        <p:nvSpPr>
          <p:cNvPr id="3" name="Subtitle 2"/>
          <p:cNvSpPr>
            <a:spLocks noGrp="1"/>
          </p:cNvSpPr>
          <p:nvPr>
            <p:ph type="subTitle" idx="1"/>
          </p:nvPr>
        </p:nvSpPr>
        <p:spPr>
          <a:xfrm>
            <a:off x="0" y="956603"/>
            <a:ext cx="12192000" cy="4712677"/>
          </a:xfrm>
        </p:spPr>
        <p:txBody>
          <a:bodyPr>
            <a:normAutofit lnSpcReduction="10000"/>
          </a:bodyPr>
          <a:lstStyle/>
          <a:p>
            <a:pPr marL="457200" indent="-457200" algn="l">
              <a:buFont typeface="Arial" panose="020B0604020202020204" pitchFamily="34" charset="0"/>
              <a:buChar char="•"/>
            </a:pPr>
            <a:r>
              <a:rPr lang="en-US" sz="2800" b="1" dirty="0" smtClean="0"/>
              <a:t>HEAT EXHAUSTION</a:t>
            </a:r>
          </a:p>
          <a:p>
            <a:pPr marL="800100" lvl="1" indent="-342900">
              <a:buFont typeface="Arial" panose="020B0604020202020204" pitchFamily="34" charset="0"/>
              <a:buChar char="•"/>
            </a:pPr>
            <a:r>
              <a:rPr lang="en-US" sz="1600" dirty="0" smtClean="0"/>
              <a:t> </a:t>
            </a:r>
            <a:r>
              <a:rPr lang="en-US" sz="2800" dirty="0"/>
              <a:t>is a condition whose symptoms may include heavy sweating and a rapid </a:t>
            </a:r>
            <a:r>
              <a:rPr lang="en-US" sz="2800" dirty="0" smtClean="0"/>
              <a:t>		pulse</a:t>
            </a:r>
            <a:r>
              <a:rPr lang="en-US" sz="2800" dirty="0"/>
              <a:t>, a result of your body </a:t>
            </a:r>
            <a:r>
              <a:rPr lang="en-US" sz="2800" dirty="0" smtClean="0"/>
              <a:t>overheating</a:t>
            </a:r>
            <a:r>
              <a:rPr lang="en-US" sz="2800" dirty="0"/>
              <a:t>. It's one of three heat-related </a:t>
            </a:r>
            <a:r>
              <a:rPr lang="en-US" sz="2800" dirty="0" smtClean="0"/>
              <a:t>     		syndromes</a:t>
            </a:r>
            <a:r>
              <a:rPr lang="en-US" sz="2800" dirty="0"/>
              <a:t>, with heat cramps being the mildest and </a:t>
            </a:r>
            <a:r>
              <a:rPr lang="en-US" sz="2800" dirty="0" smtClean="0"/>
              <a:t>heatstroke </a:t>
            </a:r>
            <a:r>
              <a:rPr lang="en-US" sz="2800" dirty="0"/>
              <a:t>being </a:t>
            </a:r>
            <a:r>
              <a:rPr lang="en-US" sz="2800" dirty="0" smtClean="0"/>
              <a:t>the most </a:t>
            </a:r>
            <a:r>
              <a:rPr lang="en-US" sz="2800" dirty="0"/>
              <a:t>severe.</a:t>
            </a:r>
          </a:p>
          <a:p>
            <a:r>
              <a:rPr lang="en-US" dirty="0"/>
              <a:t> </a:t>
            </a:r>
            <a:endParaRPr lang="en-US" sz="2000" dirty="0"/>
          </a:p>
          <a:p>
            <a:pPr algn="l"/>
            <a:r>
              <a:rPr lang="en-US" sz="3200" dirty="0"/>
              <a:t>Causes of heat exhaustion include exposure to high temperatures, </a:t>
            </a:r>
            <a:r>
              <a:rPr lang="en-US" sz="3200" dirty="0" smtClean="0"/>
              <a:t>      particularly </a:t>
            </a:r>
            <a:r>
              <a:rPr lang="en-US" sz="3200" dirty="0"/>
              <a:t>when combined with high humidity, and strenuous physical activity. Without prompt treatment, heat exhaustion can lead to heatstroke, a life-threatening condition. Fortunately, heat exhaustion is preventable.</a:t>
            </a:r>
          </a:p>
          <a:p>
            <a:pPr marL="914400" lvl="1" indent="-457200" algn="l">
              <a:buFont typeface="Arial" panose="020B0604020202020204" pitchFamily="34" charset="0"/>
              <a:buChar char="•"/>
            </a:pPr>
            <a:endParaRPr lang="en-US" b="1" dirty="0" smtClean="0"/>
          </a:p>
          <a:p>
            <a:pPr algn="l"/>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spTree>
    <p:extLst>
      <p:ext uri="{BB962C8B-B14F-4D97-AF65-F5344CB8AC3E}">
        <p14:creationId xmlns:p14="http://schemas.microsoft.com/office/powerpoint/2010/main" val="3305564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lstStyle/>
          <a:p>
            <a:r>
              <a:rPr lang="en-US" b="1" u="sng" dirty="0" smtClean="0"/>
              <a:t>BY STANDER FIRST AID</a:t>
            </a:r>
            <a:endParaRPr lang="en-US" b="1" u="sng" dirty="0"/>
          </a:p>
        </p:txBody>
      </p:sp>
      <p:sp>
        <p:nvSpPr>
          <p:cNvPr id="3" name="Subtitle 2"/>
          <p:cNvSpPr>
            <a:spLocks noGrp="1"/>
          </p:cNvSpPr>
          <p:nvPr>
            <p:ph type="subTitle" idx="1"/>
          </p:nvPr>
        </p:nvSpPr>
        <p:spPr>
          <a:xfrm>
            <a:off x="0" y="956603"/>
            <a:ext cx="12192000" cy="4712677"/>
          </a:xfrm>
        </p:spPr>
        <p:txBody>
          <a:bodyPr>
            <a:normAutofit fontScale="32500" lnSpcReduction="20000"/>
          </a:bodyPr>
          <a:lstStyle/>
          <a:p>
            <a:pPr marL="457200" indent="-457200" algn="l">
              <a:buFont typeface="Arial" panose="020B0604020202020204" pitchFamily="34" charset="0"/>
              <a:buChar char="•"/>
            </a:pPr>
            <a:r>
              <a:rPr lang="en-US" sz="8600" b="1" dirty="0" smtClean="0"/>
              <a:t>HEAT EXHAUSTION</a:t>
            </a:r>
          </a:p>
          <a:p>
            <a:pPr marL="457200" indent="-457200" algn="l">
              <a:buFont typeface="Arial" panose="020B0604020202020204" pitchFamily="34" charset="0"/>
              <a:buChar char="•"/>
            </a:pPr>
            <a:endParaRPr lang="en-US" b="1" dirty="0" smtClean="0"/>
          </a:p>
          <a:p>
            <a:pPr marL="1371600" lvl="2" indent="-457200" algn="l">
              <a:buFont typeface="Arial" panose="020B0604020202020204" pitchFamily="34" charset="0"/>
              <a:buChar char="•"/>
            </a:pPr>
            <a:endParaRPr lang="en-US" b="1" dirty="0" smtClean="0"/>
          </a:p>
          <a:p>
            <a:pPr algn="l"/>
            <a:r>
              <a:rPr lang="en-US" sz="7000" b="1" dirty="0"/>
              <a:t>Signs and symptoms of heat exhaustion may develop suddenly or over time, especially with prolonged periods of exercise. Possible heat exhaustion signs and symptoms include</a:t>
            </a:r>
            <a:r>
              <a:rPr lang="en-US" sz="7000" b="1" dirty="0" smtClean="0"/>
              <a:t>:</a:t>
            </a:r>
            <a:endParaRPr lang="en-US" sz="7000" b="1" dirty="0"/>
          </a:p>
          <a:p>
            <a:pPr marL="1314450" lvl="1" indent="-857250" algn="l">
              <a:buFont typeface="Arial" panose="020B0604020202020204" pitchFamily="34" charset="0"/>
              <a:buChar char="•"/>
            </a:pPr>
            <a:r>
              <a:rPr lang="en-US" sz="7000" b="1" dirty="0" smtClean="0"/>
              <a:t>Cool</a:t>
            </a:r>
            <a:r>
              <a:rPr lang="en-US" sz="7000" b="1" dirty="0"/>
              <a:t>, moist skin with goose bumps when in the heat</a:t>
            </a:r>
          </a:p>
          <a:p>
            <a:pPr marL="1314450" lvl="1" indent="-857250" algn="l">
              <a:buFont typeface="Arial" panose="020B0604020202020204" pitchFamily="34" charset="0"/>
              <a:buChar char="•"/>
            </a:pPr>
            <a:r>
              <a:rPr lang="en-US" sz="7000" b="1" dirty="0"/>
              <a:t>Heavy sweating</a:t>
            </a:r>
          </a:p>
          <a:p>
            <a:pPr marL="1314450" lvl="1" indent="-857250" algn="l">
              <a:buFont typeface="Arial" panose="020B0604020202020204" pitchFamily="34" charset="0"/>
              <a:buChar char="•"/>
            </a:pPr>
            <a:r>
              <a:rPr lang="en-US" sz="7000" b="1" dirty="0"/>
              <a:t>Faintness</a:t>
            </a:r>
          </a:p>
          <a:p>
            <a:pPr marL="1314450" lvl="1" indent="-857250" algn="l">
              <a:buFont typeface="Arial" panose="020B0604020202020204" pitchFamily="34" charset="0"/>
              <a:buChar char="•"/>
            </a:pPr>
            <a:r>
              <a:rPr lang="en-US" sz="7000" b="1" dirty="0"/>
              <a:t>Dizziness</a:t>
            </a:r>
          </a:p>
          <a:p>
            <a:pPr marL="1314450" lvl="1" indent="-857250" algn="l">
              <a:buFont typeface="Arial" panose="020B0604020202020204" pitchFamily="34" charset="0"/>
              <a:buChar char="•"/>
            </a:pPr>
            <a:r>
              <a:rPr lang="en-US" sz="7000" b="1" dirty="0"/>
              <a:t>Fatigue</a:t>
            </a:r>
          </a:p>
          <a:p>
            <a:pPr marL="1314450" lvl="1" indent="-857250" algn="l">
              <a:buFont typeface="Arial" panose="020B0604020202020204" pitchFamily="34" charset="0"/>
              <a:buChar char="•"/>
            </a:pPr>
            <a:r>
              <a:rPr lang="en-US" sz="7000" b="1" dirty="0"/>
              <a:t>Weak, rapid pulse</a:t>
            </a:r>
          </a:p>
          <a:p>
            <a:pPr marL="1314450" lvl="1" indent="-857250" algn="l">
              <a:buFont typeface="Arial" panose="020B0604020202020204" pitchFamily="34" charset="0"/>
              <a:buChar char="•"/>
            </a:pPr>
            <a:r>
              <a:rPr lang="en-US" sz="7000" b="1" dirty="0"/>
              <a:t>Low blood pressure upon standing</a:t>
            </a:r>
          </a:p>
          <a:p>
            <a:pPr marL="1314450" lvl="1" indent="-857250" algn="l">
              <a:buFont typeface="Arial" panose="020B0604020202020204" pitchFamily="34" charset="0"/>
              <a:buChar char="•"/>
            </a:pPr>
            <a:r>
              <a:rPr lang="en-US" sz="7000" b="1" dirty="0"/>
              <a:t>Muscle cramps</a:t>
            </a:r>
          </a:p>
          <a:p>
            <a:pPr marL="1314450" lvl="1" indent="-857250" algn="l">
              <a:buFont typeface="Arial" panose="020B0604020202020204" pitchFamily="34" charset="0"/>
              <a:buChar char="•"/>
            </a:pPr>
            <a:r>
              <a:rPr lang="en-US" sz="7000" b="1" dirty="0"/>
              <a:t>Nausea</a:t>
            </a:r>
          </a:p>
          <a:p>
            <a:pPr marL="1314450" lvl="1" indent="-857250" algn="l">
              <a:buFont typeface="Arial" panose="020B0604020202020204" pitchFamily="34" charset="0"/>
              <a:buChar char="•"/>
            </a:pPr>
            <a:r>
              <a:rPr lang="en-US" sz="7000" b="1" dirty="0"/>
              <a:t>Headache</a:t>
            </a:r>
          </a:p>
          <a:p>
            <a:pPr algn="l"/>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spTree>
    <p:extLst>
      <p:ext uri="{BB962C8B-B14F-4D97-AF65-F5344CB8AC3E}">
        <p14:creationId xmlns:p14="http://schemas.microsoft.com/office/powerpoint/2010/main" val="1156299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785610"/>
          </a:xfrm>
        </p:spPr>
        <p:txBody>
          <a:bodyPr>
            <a:normAutofit fontScale="90000"/>
          </a:bodyPr>
          <a:lstStyle/>
          <a:p>
            <a:r>
              <a:rPr lang="en-US" b="1" u="sng" dirty="0" smtClean="0"/>
              <a:t>BY STANDER FIRST AID</a:t>
            </a:r>
            <a:endParaRPr lang="en-US" b="1" u="sng" dirty="0"/>
          </a:p>
        </p:txBody>
      </p:sp>
      <p:sp>
        <p:nvSpPr>
          <p:cNvPr id="3" name="Subtitle 2"/>
          <p:cNvSpPr>
            <a:spLocks noGrp="1"/>
          </p:cNvSpPr>
          <p:nvPr>
            <p:ph type="subTitle" idx="1"/>
          </p:nvPr>
        </p:nvSpPr>
        <p:spPr>
          <a:xfrm>
            <a:off x="0" y="647510"/>
            <a:ext cx="12192000" cy="5405559"/>
          </a:xfrm>
        </p:spPr>
        <p:txBody>
          <a:bodyPr>
            <a:normAutofit fontScale="92500" lnSpcReduction="20000"/>
          </a:bodyPr>
          <a:lstStyle/>
          <a:p>
            <a:pPr marL="457200" indent="-457200" algn="l">
              <a:buFont typeface="Arial" panose="020B0604020202020204" pitchFamily="34" charset="0"/>
              <a:buChar char="•"/>
            </a:pPr>
            <a:r>
              <a:rPr lang="en-US" sz="3100" b="1" dirty="0" smtClean="0"/>
              <a:t>HEAT EXHAUSTION</a:t>
            </a:r>
          </a:p>
          <a:p>
            <a:pPr algn="l"/>
            <a:endParaRPr lang="en-US" b="1" dirty="0" smtClean="0"/>
          </a:p>
          <a:p>
            <a:pPr algn="l"/>
            <a:r>
              <a:rPr lang="en-US" b="1" dirty="0"/>
              <a:t>Treatments</a:t>
            </a:r>
            <a:endParaRPr lang="en-US" dirty="0"/>
          </a:p>
          <a:p>
            <a:pPr algn="l"/>
            <a:r>
              <a:rPr lang="en-US" dirty="0"/>
              <a:t>In most cases, you can treat heat exhaustion yourself by doing the following:</a:t>
            </a:r>
          </a:p>
          <a:p>
            <a:pPr marL="342900" lvl="0" indent="-342900" algn="l">
              <a:buFont typeface="Arial" panose="020B0604020202020204" pitchFamily="34" charset="0"/>
              <a:buChar char="•"/>
            </a:pPr>
            <a:r>
              <a:rPr lang="en-US" b="1" dirty="0"/>
              <a:t>Rest in a cool place.</a:t>
            </a:r>
            <a:r>
              <a:rPr lang="en-US" dirty="0"/>
              <a:t> Getting into an air-conditioned building is best, but at the very least, find a shady spot or sit in front of a fan. Rest on your back with your legs elevated higher than your heart level.</a:t>
            </a:r>
          </a:p>
          <a:p>
            <a:pPr marL="342900" lvl="0" indent="-342900" algn="l">
              <a:buFont typeface="Arial" panose="020B0604020202020204" pitchFamily="34" charset="0"/>
              <a:buChar char="•"/>
            </a:pPr>
            <a:r>
              <a:rPr lang="en-US" b="1" dirty="0"/>
              <a:t>Drink cool fluids.</a:t>
            </a:r>
            <a:r>
              <a:rPr lang="en-US" dirty="0"/>
              <a:t> Stick to water or sports drinks. Don't drink any alcoholic beverages, which can contribute to dehydration.</a:t>
            </a:r>
          </a:p>
          <a:p>
            <a:pPr marL="342900" lvl="0" indent="-342900" algn="l">
              <a:buFont typeface="Arial" panose="020B0604020202020204" pitchFamily="34" charset="0"/>
              <a:buChar char="•"/>
            </a:pPr>
            <a:r>
              <a:rPr lang="en-US" b="1" dirty="0"/>
              <a:t>Try cooling measures.</a:t>
            </a:r>
            <a:r>
              <a:rPr lang="en-US" dirty="0"/>
              <a:t> If possible, take a cool shower, soak in a cool bath or put towels soaked in cool water on your skin.</a:t>
            </a:r>
          </a:p>
          <a:p>
            <a:pPr marL="342900" lvl="0" indent="-342900" algn="l">
              <a:buFont typeface="Arial" panose="020B0604020202020204" pitchFamily="34" charset="0"/>
              <a:buChar char="•"/>
            </a:pPr>
            <a:r>
              <a:rPr lang="en-US" b="1" dirty="0"/>
              <a:t>Loosen clothing.</a:t>
            </a:r>
            <a:r>
              <a:rPr lang="en-US" dirty="0"/>
              <a:t> Remove any unnecessary clothing and make sure your clothes are lightweight and nonbinding</a:t>
            </a:r>
            <a:r>
              <a:rPr lang="en-US" dirty="0" smtClean="0"/>
              <a:t>.</a:t>
            </a:r>
          </a:p>
          <a:p>
            <a:pPr marL="342900" lvl="0" indent="-342900" algn="l">
              <a:buFont typeface="Arial" panose="020B0604020202020204" pitchFamily="34" charset="0"/>
              <a:buChar char="•"/>
            </a:pPr>
            <a:endParaRPr lang="en-US" dirty="0"/>
          </a:p>
          <a:p>
            <a:pPr algn="l"/>
            <a:r>
              <a:rPr lang="en-US" dirty="0"/>
              <a:t>If you don't begin to feel better within one hour of using these treatment measures, seek prompt medical attention. You may be given intravenous (IV) fluids to help you rehydrate. Immersing yourself in cold water, misting your skin, placing yourself in front of fans, or using cold or ice packs and cooling blankets are some of the techniques that may be used to bring down your body temperature.</a:t>
            </a:r>
            <a:endParaRPr lang="en-US" sz="2000" dirty="0"/>
          </a:p>
          <a:p>
            <a:pPr marL="1371600" lvl="2" indent="-457200" algn="l">
              <a:buFont typeface="Arial" panose="020B0604020202020204" pitchFamily="34" charset="0"/>
              <a:buChar char="•"/>
            </a:pPr>
            <a:endParaRPr lang="en-US" b="1" dirty="0" smtClean="0"/>
          </a:p>
          <a:p>
            <a:pPr algn="l"/>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spTree>
    <p:extLst>
      <p:ext uri="{BB962C8B-B14F-4D97-AF65-F5344CB8AC3E}">
        <p14:creationId xmlns:p14="http://schemas.microsoft.com/office/powerpoint/2010/main" val="450790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785610"/>
          </a:xfrm>
        </p:spPr>
        <p:txBody>
          <a:bodyPr>
            <a:normAutofit fontScale="90000"/>
          </a:bodyPr>
          <a:lstStyle/>
          <a:p>
            <a:r>
              <a:rPr lang="en-US" b="1" u="sng" dirty="0" smtClean="0"/>
              <a:t>BY STANDER FIRST AID</a:t>
            </a:r>
            <a:endParaRPr lang="en-US" b="1" u="sng" dirty="0"/>
          </a:p>
        </p:txBody>
      </p:sp>
      <p:sp>
        <p:nvSpPr>
          <p:cNvPr id="3" name="Subtitle 2"/>
          <p:cNvSpPr>
            <a:spLocks noGrp="1"/>
          </p:cNvSpPr>
          <p:nvPr>
            <p:ph type="subTitle" idx="1"/>
          </p:nvPr>
        </p:nvSpPr>
        <p:spPr>
          <a:xfrm>
            <a:off x="0" y="647510"/>
            <a:ext cx="12192000" cy="5405559"/>
          </a:xfrm>
        </p:spPr>
        <p:txBody>
          <a:bodyPr>
            <a:normAutofit lnSpcReduction="10000"/>
          </a:bodyPr>
          <a:lstStyle/>
          <a:p>
            <a:pPr marL="457200" indent="-457200" algn="l">
              <a:buFont typeface="Arial" panose="020B0604020202020204" pitchFamily="34" charset="0"/>
              <a:buChar char="•"/>
            </a:pPr>
            <a:r>
              <a:rPr lang="en-US" sz="3600" b="1" dirty="0" smtClean="0"/>
              <a:t>HEAT STROKE</a:t>
            </a:r>
          </a:p>
          <a:p>
            <a:pPr algn="l"/>
            <a:endParaRPr lang="en-US" sz="3200" b="1" dirty="0" smtClean="0"/>
          </a:p>
          <a:p>
            <a:pPr algn="l"/>
            <a:r>
              <a:rPr lang="en-US" sz="3600" b="1" dirty="0" smtClean="0"/>
              <a:t>HEAT </a:t>
            </a:r>
            <a:r>
              <a:rPr lang="en-US" sz="3600" b="1" dirty="0"/>
              <a:t>STROKE</a:t>
            </a:r>
            <a:r>
              <a:rPr lang="en-US" sz="3600" dirty="0"/>
              <a:t> is a condition caused by your body overheating, usually as a result of prolonged exposure to or physical exertion in high temperatures. This most serious form of heat injury, heatstroke can occur if your body temperature rises to 104 F (40 C) or higher.</a:t>
            </a:r>
          </a:p>
          <a:p>
            <a:pPr algn="l"/>
            <a:r>
              <a:rPr lang="en-US" sz="3600" dirty="0"/>
              <a:t>Heatstroke requires emergency treatment. Untreated heatstroke can quickly damage your brain, heart, kidneys and muscles. The damage worsens the longer treatment is delayed, increasing your risk of serious complications or death.</a:t>
            </a:r>
          </a:p>
          <a:p>
            <a:pPr marL="457200" indent="-457200" algn="l">
              <a:buFont typeface="Arial" panose="020B0604020202020204" pitchFamily="34" charset="0"/>
              <a:buChar char="•"/>
            </a:pPr>
            <a:endParaRPr lang="en-US" sz="3100" b="1" dirty="0" smtClean="0"/>
          </a:p>
          <a:p>
            <a:pPr marL="1371600" lvl="2" indent="-457200" algn="l">
              <a:buFont typeface="Arial" panose="020B0604020202020204" pitchFamily="34" charset="0"/>
              <a:buChar char="•"/>
            </a:pPr>
            <a:endParaRPr lang="en-US" b="1" dirty="0" smtClean="0"/>
          </a:p>
          <a:p>
            <a:pPr algn="l"/>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spTree>
    <p:extLst>
      <p:ext uri="{BB962C8B-B14F-4D97-AF65-F5344CB8AC3E}">
        <p14:creationId xmlns:p14="http://schemas.microsoft.com/office/powerpoint/2010/main" val="2138063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785610"/>
          </a:xfrm>
        </p:spPr>
        <p:txBody>
          <a:bodyPr>
            <a:normAutofit fontScale="90000"/>
          </a:bodyPr>
          <a:lstStyle/>
          <a:p>
            <a:r>
              <a:rPr lang="en-US" b="1" u="sng" dirty="0" smtClean="0"/>
              <a:t>BY STANDER FIRST AID</a:t>
            </a:r>
            <a:endParaRPr lang="en-US" b="1" u="sng" dirty="0"/>
          </a:p>
        </p:txBody>
      </p:sp>
      <p:sp>
        <p:nvSpPr>
          <p:cNvPr id="3" name="Subtitle 2"/>
          <p:cNvSpPr>
            <a:spLocks noGrp="1"/>
          </p:cNvSpPr>
          <p:nvPr>
            <p:ph type="subTitle" idx="1"/>
          </p:nvPr>
        </p:nvSpPr>
        <p:spPr>
          <a:xfrm>
            <a:off x="0" y="647510"/>
            <a:ext cx="12192000" cy="5946473"/>
          </a:xfrm>
        </p:spPr>
        <p:txBody>
          <a:bodyPr>
            <a:normAutofit fontScale="47500" lnSpcReduction="20000"/>
          </a:bodyPr>
          <a:lstStyle/>
          <a:p>
            <a:pPr marL="457200" indent="-457200" algn="l">
              <a:buFont typeface="Arial" panose="020B0604020202020204" pitchFamily="34" charset="0"/>
              <a:buChar char="•"/>
            </a:pPr>
            <a:r>
              <a:rPr lang="en-US" sz="3600" b="1" dirty="0" smtClean="0"/>
              <a:t>HEAT STROKE</a:t>
            </a:r>
          </a:p>
          <a:p>
            <a:pPr marL="914400" lvl="1" indent="-457200" algn="l">
              <a:buFont typeface="Arial" panose="020B0604020202020204" pitchFamily="34" charset="0"/>
              <a:buChar char="•"/>
            </a:pPr>
            <a:r>
              <a:rPr lang="en-US" sz="3600" b="1" dirty="0" smtClean="0"/>
              <a:t>High </a:t>
            </a:r>
            <a:r>
              <a:rPr lang="en-US" sz="3600" b="1" dirty="0"/>
              <a:t>body temperature.</a:t>
            </a:r>
            <a:r>
              <a:rPr lang="en-US" sz="3600" dirty="0"/>
              <a:t> A body temperature of 104 F (40 C) or higher is the main sign of heatstroke.</a:t>
            </a:r>
          </a:p>
          <a:p>
            <a:pPr marL="914400" lvl="1" indent="-457200" algn="l">
              <a:buFont typeface="Arial" panose="020B0604020202020204" pitchFamily="34" charset="0"/>
              <a:buChar char="•"/>
            </a:pPr>
            <a:r>
              <a:rPr lang="en-US" sz="3600" b="1" dirty="0"/>
              <a:t>Altered mental state or behavior.</a:t>
            </a:r>
            <a:r>
              <a:rPr lang="en-US" sz="3600" dirty="0"/>
              <a:t> Confusion, agitation, slurred speech, irritability, delirium, seizures and coma can all result from heatstroke.</a:t>
            </a:r>
          </a:p>
          <a:p>
            <a:pPr marL="914400" lvl="1" indent="-457200" algn="l">
              <a:buFont typeface="Arial" panose="020B0604020202020204" pitchFamily="34" charset="0"/>
              <a:buChar char="•"/>
            </a:pPr>
            <a:r>
              <a:rPr lang="en-US" sz="3600" b="1" dirty="0"/>
              <a:t>Alteration in sweating.</a:t>
            </a:r>
            <a:r>
              <a:rPr lang="en-US" sz="3600" dirty="0"/>
              <a:t> In heatstroke brought on by hot weather, your skin will feel hot and dry to the touch. However, in heatstroke brought on by strenuous exercise, your skin may feel moist.</a:t>
            </a:r>
          </a:p>
          <a:p>
            <a:pPr marL="914400" lvl="1" indent="-457200" algn="l">
              <a:buFont typeface="Arial" panose="020B0604020202020204" pitchFamily="34" charset="0"/>
              <a:buChar char="•"/>
            </a:pPr>
            <a:r>
              <a:rPr lang="en-US" sz="3600" b="1" dirty="0"/>
              <a:t>Nausea and vomiting.</a:t>
            </a:r>
            <a:r>
              <a:rPr lang="en-US" sz="3600" dirty="0"/>
              <a:t> You may feel sick to your stomach or vomit.</a:t>
            </a:r>
          </a:p>
          <a:p>
            <a:pPr marL="914400" lvl="1" indent="-457200" algn="l">
              <a:buFont typeface="Arial" panose="020B0604020202020204" pitchFamily="34" charset="0"/>
              <a:buChar char="•"/>
            </a:pPr>
            <a:r>
              <a:rPr lang="en-US" sz="3600" b="1" dirty="0"/>
              <a:t>Flushed skin.</a:t>
            </a:r>
            <a:r>
              <a:rPr lang="en-US" sz="3600" dirty="0"/>
              <a:t> Your skin may turn red as your body temperature increases.</a:t>
            </a:r>
          </a:p>
          <a:p>
            <a:pPr marL="914400" lvl="1" indent="-457200" algn="l">
              <a:buFont typeface="Arial" panose="020B0604020202020204" pitchFamily="34" charset="0"/>
              <a:buChar char="•"/>
            </a:pPr>
            <a:r>
              <a:rPr lang="en-US" sz="3600" b="1" dirty="0"/>
              <a:t>Rapid breathing.</a:t>
            </a:r>
            <a:r>
              <a:rPr lang="en-US" sz="3600" dirty="0"/>
              <a:t> Your breathing may become rapid and shallow.</a:t>
            </a:r>
          </a:p>
          <a:p>
            <a:pPr marL="914400" lvl="1" indent="-457200" algn="l">
              <a:buFont typeface="Arial" panose="020B0604020202020204" pitchFamily="34" charset="0"/>
              <a:buChar char="•"/>
            </a:pPr>
            <a:r>
              <a:rPr lang="en-US" sz="3600" b="1" dirty="0"/>
              <a:t>Racing heart rate.</a:t>
            </a:r>
            <a:r>
              <a:rPr lang="en-US" sz="3600" dirty="0"/>
              <a:t> Your pulse may significantly increase because heat stress places a tremendous burden on your heart to help cool your body.</a:t>
            </a:r>
          </a:p>
          <a:p>
            <a:pPr marL="914400" lvl="1" indent="-457200" algn="l">
              <a:buFont typeface="Arial" panose="020B0604020202020204" pitchFamily="34" charset="0"/>
              <a:buChar char="•"/>
            </a:pPr>
            <a:r>
              <a:rPr lang="en-US" sz="3600" b="1" dirty="0" smtClean="0"/>
              <a:t>Headache</a:t>
            </a:r>
            <a:r>
              <a:rPr lang="en-US" sz="3600" b="1" dirty="0"/>
              <a:t>.</a:t>
            </a:r>
            <a:r>
              <a:rPr lang="en-US" sz="3600" dirty="0"/>
              <a:t> Your head may throb.</a:t>
            </a:r>
          </a:p>
          <a:p>
            <a:pPr algn="l"/>
            <a:r>
              <a:rPr lang="en-US" sz="3200" b="1" dirty="0"/>
              <a:t> </a:t>
            </a:r>
            <a:endParaRPr lang="en-US" sz="3200" dirty="0"/>
          </a:p>
          <a:p>
            <a:pPr marL="571500" indent="-571500" algn="l">
              <a:buFont typeface="Arial" panose="020B0604020202020204" pitchFamily="34" charset="0"/>
              <a:buChar char="•"/>
            </a:pPr>
            <a:r>
              <a:rPr lang="en-US" sz="3600" b="1" dirty="0"/>
              <a:t>TREATMENTS</a:t>
            </a:r>
            <a:endParaRPr lang="en-US" sz="3600" dirty="0"/>
          </a:p>
          <a:p>
            <a:pPr marL="1028700" lvl="1" indent="-571500" algn="l">
              <a:buFont typeface="Arial" panose="020B0604020202020204" pitchFamily="34" charset="0"/>
              <a:buChar char="•"/>
            </a:pPr>
            <a:r>
              <a:rPr lang="en-US" sz="5100" dirty="0"/>
              <a:t>If you think a person may be experiencing heatstroke, seek immediate medical </a:t>
            </a:r>
            <a:r>
              <a:rPr lang="en-US" sz="5100" dirty="0" smtClean="0"/>
              <a:t>help, SIGNAL FOR BOARD MEMBER/PARK POLICE. </a:t>
            </a:r>
            <a:r>
              <a:rPr lang="en-US" sz="5100" dirty="0"/>
              <a:t>Call 911 or your local emergency services number.</a:t>
            </a:r>
          </a:p>
          <a:p>
            <a:pPr marL="1028700" lvl="1" indent="-571500" algn="l">
              <a:buFont typeface="Arial" panose="020B0604020202020204" pitchFamily="34" charset="0"/>
              <a:buChar char="•"/>
            </a:pPr>
            <a:r>
              <a:rPr lang="en-US" sz="5100" dirty="0"/>
              <a:t>Take immediate action to cool the overheated person while waiting for emergency treatment.</a:t>
            </a:r>
          </a:p>
          <a:p>
            <a:pPr marL="1028700" lvl="1" indent="-571500" algn="l">
              <a:buFont typeface="Arial" panose="020B0604020202020204" pitchFamily="34" charset="0"/>
              <a:buChar char="•"/>
            </a:pPr>
            <a:r>
              <a:rPr lang="en-US" sz="5100" dirty="0"/>
              <a:t>Get the person into shade or indoors.</a:t>
            </a:r>
          </a:p>
          <a:p>
            <a:pPr marL="1028700" lvl="1" indent="-571500" algn="l">
              <a:buFont typeface="Arial" panose="020B0604020202020204" pitchFamily="34" charset="0"/>
              <a:buChar char="•"/>
            </a:pPr>
            <a:r>
              <a:rPr lang="en-US" sz="5100" dirty="0"/>
              <a:t>Remove excess clothing</a:t>
            </a:r>
            <a:r>
              <a:rPr lang="en-US" sz="2800" dirty="0"/>
              <a:t>.</a:t>
            </a:r>
          </a:p>
          <a:p>
            <a:pPr marL="457200" indent="-457200" algn="l">
              <a:buFont typeface="Arial" panose="020B0604020202020204" pitchFamily="34" charset="0"/>
              <a:buChar char="•"/>
            </a:pPr>
            <a:endParaRPr lang="en-US" sz="3100" b="1" dirty="0" smtClean="0"/>
          </a:p>
          <a:p>
            <a:pPr marL="1371600" lvl="2" indent="-457200" algn="l">
              <a:buFont typeface="Arial" panose="020B0604020202020204" pitchFamily="34" charset="0"/>
              <a:buChar char="•"/>
            </a:pPr>
            <a:endParaRPr lang="en-US" b="1" dirty="0" smtClean="0"/>
          </a:p>
          <a:p>
            <a:pPr algn="l"/>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spTree>
    <p:extLst>
      <p:ext uri="{BB962C8B-B14F-4D97-AF65-F5344CB8AC3E}">
        <p14:creationId xmlns:p14="http://schemas.microsoft.com/office/powerpoint/2010/main" val="358918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normAutofit/>
          </a:bodyPr>
          <a:lstStyle/>
          <a:p>
            <a:r>
              <a:rPr lang="en-US" b="1" u="sng" dirty="0" smtClean="0"/>
              <a:t>HYDRATION</a:t>
            </a:r>
            <a:endParaRPr lang="en-US" b="1" u="sng" dirty="0"/>
          </a:p>
        </p:txBody>
      </p:sp>
      <p:sp>
        <p:nvSpPr>
          <p:cNvPr id="3" name="Subtitle 2"/>
          <p:cNvSpPr>
            <a:spLocks noGrp="1"/>
          </p:cNvSpPr>
          <p:nvPr>
            <p:ph type="subTitle" idx="1"/>
          </p:nvPr>
        </p:nvSpPr>
        <p:spPr>
          <a:xfrm>
            <a:off x="0" y="956603"/>
            <a:ext cx="12192000" cy="4712677"/>
          </a:xfrm>
        </p:spPr>
        <p:txBody>
          <a:bodyPr>
            <a:normAutofit lnSpcReduction="10000"/>
          </a:bodyPr>
          <a:lstStyle/>
          <a:p>
            <a:pPr marL="342900" marR="0" lvl="0" indent="-342900" algn="l">
              <a:spcBef>
                <a:spcPts val="0"/>
              </a:spcBef>
              <a:spcAft>
                <a:spcPts val="0"/>
              </a:spcAft>
              <a:buFont typeface="Symbol" panose="05050102010706020507" pitchFamily="18" charset="2"/>
              <a:buChar char=""/>
            </a:pP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Hydration</a:t>
            </a:r>
            <a:endParaRPr lang="en-US"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spcBef>
                <a:spcPts val="0"/>
              </a:spcBef>
              <a:spcAft>
                <a:spcPts val="0"/>
              </a:spcAft>
              <a:buFont typeface="Courier New" panose="02070309020205020404" pitchFamily="49" charset="0"/>
              <a:buChar char="o"/>
            </a:pP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All managers and/or coaches must review the heat &amp; humidity danger handout.   This is on the website.</a:t>
            </a:r>
          </a:p>
          <a:p>
            <a:pPr marL="742950" marR="0" lvl="1" indent="-285750" algn="l">
              <a:spcBef>
                <a:spcPts val="0"/>
              </a:spcBef>
              <a:spcAft>
                <a:spcPts val="0"/>
              </a:spcAft>
              <a:buFont typeface="Courier New" panose="02070309020205020404" pitchFamily="49" charset="0"/>
              <a:buChar char="o"/>
            </a:pPr>
            <a:r>
              <a:rPr lang="en-US" sz="4000" dirty="0" smtClean="0">
                <a:effectLst/>
                <a:latin typeface="Calibri" panose="020F0502020204030204" pitchFamily="34" charset="0"/>
                <a:ea typeface="Calibri" panose="020F0502020204030204" pitchFamily="34" charset="0"/>
                <a:cs typeface="Times New Roman" panose="02020603050405020304" pitchFamily="18" charset="0"/>
              </a:rPr>
              <a:t>Drink 8-12 oz. each 30-45 min.</a:t>
            </a:r>
          </a:p>
          <a:p>
            <a:pPr marL="742950" marR="0" lvl="1" indent="-285750" algn="l">
              <a:spcBef>
                <a:spcPts val="0"/>
              </a:spcBef>
              <a:spcAft>
                <a:spcPts val="0"/>
              </a:spcAft>
              <a:buFont typeface="Courier New" panose="02070309020205020404" pitchFamily="49" charset="0"/>
              <a:buChar char="o"/>
            </a:pPr>
            <a:r>
              <a:rPr lang="en-US" sz="4000" dirty="0" smtClean="0">
                <a:latin typeface="Calibri" panose="020F0502020204030204" pitchFamily="34" charset="0"/>
                <a:ea typeface="Calibri" panose="020F0502020204030204" pitchFamily="34" charset="0"/>
                <a:cs typeface="Times New Roman" panose="02020603050405020304" pitchFamily="18" charset="0"/>
              </a:rPr>
              <a:t>Replace fluids 16 oz. for each pound lost from exercise</a:t>
            </a:r>
          </a:p>
          <a:p>
            <a:pPr marL="742950" marR="0" lvl="1" indent="-285750" algn="l">
              <a:spcBef>
                <a:spcPts val="0"/>
              </a:spcBef>
              <a:spcAft>
                <a:spcPts val="0"/>
              </a:spcAft>
              <a:buFont typeface="Courier New" panose="02070309020205020404" pitchFamily="49" charset="0"/>
              <a:buChar char="o"/>
            </a:pPr>
            <a:r>
              <a:rPr lang="en-US" sz="4000" dirty="0" smtClean="0">
                <a:effectLst/>
                <a:latin typeface="Calibri" panose="020F0502020204030204" pitchFamily="34" charset="0"/>
                <a:ea typeface="Calibri" panose="020F0502020204030204" pitchFamily="34" charset="0"/>
                <a:cs typeface="Times New Roman" panose="02020603050405020304" pitchFamily="18" charset="0"/>
              </a:rPr>
              <a:t>Check urine color after exercise</a:t>
            </a:r>
          </a:p>
          <a:p>
            <a:pPr marL="1200150" lvl="2" indent="-285750" algn="l">
              <a:spcBef>
                <a:spcPts val="0"/>
              </a:spcBef>
              <a:buFont typeface="Courier New" panose="02070309020205020404" pitchFamily="49" charset="0"/>
              <a:buChar char="o"/>
            </a:pPr>
            <a:r>
              <a:rPr lang="en-US" sz="3800" dirty="0" smtClean="0">
                <a:latin typeface="Calibri" panose="020F0502020204030204" pitchFamily="34" charset="0"/>
                <a:ea typeface="Calibri" panose="020F0502020204030204" pitchFamily="34" charset="0"/>
                <a:cs typeface="Times New Roman" panose="02020603050405020304" pitchFamily="18" charset="0"/>
              </a:rPr>
              <a:t>Clear is better </a:t>
            </a:r>
          </a:p>
          <a:p>
            <a:pPr marL="1200150" lvl="2" indent="-285750" algn="l">
              <a:spcBef>
                <a:spcPts val="0"/>
              </a:spcBef>
              <a:buFont typeface="Courier New" panose="02070309020205020404" pitchFamily="49" charset="0"/>
              <a:buChar char="o"/>
            </a:pPr>
            <a:r>
              <a:rPr lang="en-US" sz="3800" dirty="0" smtClean="0">
                <a:effectLst/>
                <a:latin typeface="Calibri" panose="020F0502020204030204" pitchFamily="34" charset="0"/>
                <a:ea typeface="Calibri" panose="020F0502020204030204" pitchFamily="34" charset="0"/>
                <a:cs typeface="Times New Roman" panose="02020603050405020304" pitchFamily="18" charset="0"/>
              </a:rPr>
              <a:t>Darker is worse</a:t>
            </a:r>
          </a:p>
          <a:p>
            <a:pPr marL="457200" marR="0" lvl="0" indent="-457200" algn="l">
              <a:spcBef>
                <a:spcPts val="0"/>
              </a:spcBef>
              <a:spcAft>
                <a:spcPts val="0"/>
              </a:spcAft>
              <a:buFont typeface="Arial" panose="020B0604020202020204" pitchFamily="34" charset="0"/>
              <a:buChar char="•"/>
            </a:pPr>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8811" y="4389120"/>
            <a:ext cx="3384395" cy="2468880"/>
          </a:xfrm>
          <a:prstGeom prst="rect">
            <a:avLst/>
          </a:prstGeom>
        </p:spPr>
      </p:pic>
    </p:spTree>
    <p:extLst>
      <p:ext uri="{BB962C8B-B14F-4D97-AF65-F5344CB8AC3E}">
        <p14:creationId xmlns:p14="http://schemas.microsoft.com/office/powerpoint/2010/main" val="3781245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normAutofit/>
          </a:bodyPr>
          <a:lstStyle/>
          <a:p>
            <a:r>
              <a:rPr lang="en-US" b="1" u="sng" dirty="0" smtClean="0"/>
              <a:t>THUNDER &amp; LIGHTNING</a:t>
            </a:r>
            <a:endParaRPr lang="en-US" b="1" u="sng" dirty="0"/>
          </a:p>
        </p:txBody>
      </p:sp>
      <p:sp>
        <p:nvSpPr>
          <p:cNvPr id="3" name="Subtitle 2"/>
          <p:cNvSpPr>
            <a:spLocks noGrp="1"/>
          </p:cNvSpPr>
          <p:nvPr>
            <p:ph type="subTitle" idx="1"/>
          </p:nvPr>
        </p:nvSpPr>
        <p:spPr>
          <a:xfrm>
            <a:off x="0" y="956603"/>
            <a:ext cx="12192000" cy="4712677"/>
          </a:xfrm>
        </p:spPr>
        <p:txBody>
          <a:bodyPr>
            <a:normAutofit/>
          </a:bodyPr>
          <a:lstStyle/>
          <a:p>
            <a:pPr marL="342900" marR="0" lvl="0" indent="-342900" algn="l">
              <a:spcBef>
                <a:spcPts val="0"/>
              </a:spcBef>
              <a:spcAft>
                <a:spcPts val="0"/>
              </a:spcAft>
              <a:buFont typeface="Symbol" panose="05050102010706020507" pitchFamily="18" charset="2"/>
              <a:buChar char=""/>
            </a:pPr>
            <a:r>
              <a:rPr lang="en-US" sz="4000" dirty="0" smtClean="0">
                <a:latin typeface="Arial" panose="020B0604020202020204" pitchFamily="34" charset="0"/>
                <a:ea typeface="Calibri" panose="020F0502020204030204" pitchFamily="34" charset="0"/>
                <a:cs typeface="Times New Roman" panose="02020603050405020304" pitchFamily="18" charset="0"/>
              </a:rPr>
              <a:t>Policy</a:t>
            </a:r>
          </a:p>
          <a:p>
            <a:pPr marL="342900" marR="0" lvl="0" indent="-342900" algn="l">
              <a:spcBef>
                <a:spcPts val="0"/>
              </a:spcBef>
              <a:spcAft>
                <a:spcPts val="0"/>
              </a:spcAft>
              <a:buFont typeface="Symbol" panose="05050102010706020507" pitchFamily="18" charset="2"/>
              <a:buChar char=""/>
            </a:pPr>
            <a:endParaRPr lang="en-US"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spcBef>
                <a:spcPts val="0"/>
              </a:spcBef>
              <a:spcAft>
                <a:spcPts val="0"/>
              </a:spcAft>
              <a:buFont typeface="Arial" panose="020B0604020202020204" pitchFamily="34" charset="0"/>
              <a:buChar char="•"/>
            </a:pPr>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pic>
        <p:nvPicPr>
          <p:cNvPr id="6" name="Picture 5"/>
          <p:cNvPicPr>
            <a:picLocks noChangeAspect="1"/>
          </p:cNvPicPr>
          <p:nvPr/>
        </p:nvPicPr>
        <p:blipFill>
          <a:blip r:embed="rId3"/>
          <a:stretch>
            <a:fillRect/>
          </a:stretch>
        </p:blipFill>
        <p:spPr>
          <a:xfrm>
            <a:off x="3508790" y="956603"/>
            <a:ext cx="4663440" cy="6025791"/>
          </a:xfrm>
          <a:prstGeom prst="rect">
            <a:avLst/>
          </a:prstGeom>
        </p:spPr>
      </p:pic>
    </p:spTree>
    <p:extLst>
      <p:ext uri="{BB962C8B-B14F-4D97-AF65-F5344CB8AC3E}">
        <p14:creationId xmlns:p14="http://schemas.microsoft.com/office/powerpoint/2010/main" val="1087198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lstStyle/>
          <a:p>
            <a:r>
              <a:rPr lang="en-US" b="1" u="sng" dirty="0" smtClean="0"/>
              <a:t>BLOOD BORNE PATHOGEN PLAN</a:t>
            </a:r>
            <a:endParaRPr lang="en-US" b="1" u="sng" dirty="0"/>
          </a:p>
        </p:txBody>
      </p:sp>
      <p:sp>
        <p:nvSpPr>
          <p:cNvPr id="3" name="Subtitle 2"/>
          <p:cNvSpPr>
            <a:spLocks noGrp="1"/>
          </p:cNvSpPr>
          <p:nvPr>
            <p:ph type="subTitle" idx="1"/>
          </p:nvPr>
        </p:nvSpPr>
        <p:spPr>
          <a:xfrm>
            <a:off x="0" y="956603"/>
            <a:ext cx="12192000" cy="4712677"/>
          </a:xfrm>
        </p:spPr>
        <p:txBody>
          <a:bodyPr>
            <a:normAutofit/>
          </a:bodyPr>
          <a:lstStyle/>
          <a:p>
            <a:pPr marL="457200" indent="-457200" algn="l">
              <a:buFont typeface="Arial" panose="020B0604020202020204" pitchFamily="34" charset="0"/>
              <a:buChar char="•"/>
            </a:pPr>
            <a:r>
              <a:rPr lang="en-US" sz="2800" dirty="0" smtClean="0"/>
              <a:t>BLOOD AND ANY OTHER POTENTIALLY INFECTIOUS MATERIALS CAN BE DANGEROUS</a:t>
            </a:r>
          </a:p>
          <a:p>
            <a:pPr marL="457200" indent="-457200" algn="l">
              <a:buFont typeface="Arial" panose="020B0604020202020204" pitchFamily="34" charset="0"/>
              <a:buChar char="•"/>
            </a:pPr>
            <a:r>
              <a:rPr lang="en-US" sz="2800" dirty="0" smtClean="0"/>
              <a:t>EACH FIRST AID KIT HAS GLOVES AND BIOHAZARD BAG (RED)</a:t>
            </a:r>
          </a:p>
          <a:p>
            <a:pPr marL="914400" lvl="1" indent="-457200" algn="l">
              <a:buFont typeface="Arial" panose="020B0604020202020204" pitchFamily="34" charset="0"/>
              <a:buChar char="•"/>
            </a:pPr>
            <a:r>
              <a:rPr lang="en-US" sz="2400" dirty="0" smtClean="0"/>
              <a:t>MFLL HAS BIOHAZARD CONTAINERS IN EACH CONCESSION STAND</a:t>
            </a:r>
          </a:p>
          <a:p>
            <a:pPr marL="457200" indent="-457200" algn="l">
              <a:buFont typeface="Arial" panose="020B0604020202020204" pitchFamily="34" charset="0"/>
              <a:buChar char="•"/>
            </a:pPr>
            <a:r>
              <a:rPr lang="en-US" sz="2800" dirty="0" smtClean="0"/>
              <a:t>BLOOD ON UNIFORM</a:t>
            </a:r>
          </a:p>
          <a:p>
            <a:pPr marL="914400" lvl="1" indent="-457200" algn="l">
              <a:buFont typeface="Arial" panose="020B0604020202020204" pitchFamily="34" charset="0"/>
              <a:buChar char="•"/>
            </a:pPr>
            <a:r>
              <a:rPr lang="en-US" sz="2400" dirty="0" smtClean="0"/>
              <a:t>BLOOD BUSTER</a:t>
            </a:r>
          </a:p>
          <a:p>
            <a:pPr marL="342900" indent="-342900" algn="l">
              <a:buFont typeface="Arial" panose="020B0604020202020204" pitchFamily="34" charset="0"/>
              <a:buChar char="•"/>
            </a:pPr>
            <a:r>
              <a:rPr lang="en-US" sz="2800" dirty="0" smtClean="0"/>
              <a:t>BLOOD ON BASES &amp; HOME PLATE</a:t>
            </a:r>
          </a:p>
          <a:p>
            <a:pPr marL="800100" lvl="1" indent="-342900" algn="l">
              <a:buFont typeface="Arial" panose="020B0604020202020204" pitchFamily="34" charset="0"/>
              <a:buChar char="•"/>
            </a:pPr>
            <a:r>
              <a:rPr lang="en-US" sz="2400" dirty="0" smtClean="0"/>
              <a:t>CAVICIDE XL WIPES</a:t>
            </a:r>
          </a:p>
          <a:p>
            <a:pPr marL="342900" indent="-342900" algn="l">
              <a:buFont typeface="Arial" panose="020B0604020202020204" pitchFamily="34" charset="0"/>
              <a:buChar char="•"/>
            </a:pPr>
            <a:r>
              <a:rPr lang="en-US" sz="2800" dirty="0" smtClean="0"/>
              <a:t>ALL BBP SUPPLIES WILL BE IN THE SHED’S IN BETWEEN FIELDS</a:t>
            </a:r>
          </a:p>
          <a:p>
            <a:pPr marL="800100" lvl="1" indent="-342900" algn="l">
              <a:buFont typeface="Arial" panose="020B0604020202020204" pitchFamily="34" charset="0"/>
              <a:buChar char="•"/>
            </a:pPr>
            <a:r>
              <a:rPr lang="en-US" sz="2400" dirty="0" smtClean="0"/>
              <a:t>LABELED IN KITS</a:t>
            </a:r>
            <a:endParaRPr lang="en-US" sz="2400" dirty="0"/>
          </a:p>
          <a:p>
            <a:pPr lvl="1" algn="l"/>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spTree>
    <p:extLst>
      <p:ext uri="{BB962C8B-B14F-4D97-AF65-F5344CB8AC3E}">
        <p14:creationId xmlns:p14="http://schemas.microsoft.com/office/powerpoint/2010/main" val="147697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lstStyle/>
          <a:p>
            <a:r>
              <a:rPr lang="en-US" b="1" u="sng" dirty="0" smtClean="0"/>
              <a:t>BLOOD BORNE PATHOGEN PLAN</a:t>
            </a:r>
            <a:endParaRPr lang="en-US" b="1" u="sng" dirty="0"/>
          </a:p>
        </p:txBody>
      </p:sp>
      <p:sp>
        <p:nvSpPr>
          <p:cNvPr id="3" name="Subtitle 2"/>
          <p:cNvSpPr>
            <a:spLocks noGrp="1"/>
          </p:cNvSpPr>
          <p:nvPr>
            <p:ph type="subTitle" idx="1"/>
          </p:nvPr>
        </p:nvSpPr>
        <p:spPr>
          <a:xfrm>
            <a:off x="0" y="956603"/>
            <a:ext cx="12192000" cy="4712677"/>
          </a:xfrm>
        </p:spPr>
        <p:txBody>
          <a:bodyPr>
            <a:normAutofit/>
          </a:bodyPr>
          <a:lstStyle/>
          <a:p>
            <a:pPr algn="l"/>
            <a:r>
              <a:rPr lang="en-US" sz="2800" dirty="0" smtClean="0"/>
              <a:t>							</a:t>
            </a:r>
          </a:p>
          <a:p>
            <a:pPr algn="l"/>
            <a:r>
              <a:rPr lang="en-US" sz="2800" dirty="0"/>
              <a:t>	</a:t>
            </a:r>
            <a:r>
              <a:rPr lang="en-US" sz="2800" dirty="0" smtClean="0"/>
              <a:t>		    UNIFORM		</a:t>
            </a:r>
            <a:r>
              <a:rPr lang="en-US" sz="2800" dirty="0"/>
              <a:t> </a:t>
            </a:r>
            <a:r>
              <a:rPr lang="en-US" sz="2800" dirty="0" smtClean="0"/>
              <a:t>                  SURFACE CLEANER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1772"/>
            <a:ext cx="3017520" cy="30175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3486" y="1230074"/>
            <a:ext cx="2026364" cy="30175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8506" y="3242602"/>
            <a:ext cx="2534197" cy="338328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9987" y="3242602"/>
            <a:ext cx="2556013" cy="3291840"/>
          </a:xfrm>
          <a:prstGeom prst="rect">
            <a:avLst/>
          </a:prstGeom>
        </p:spPr>
      </p:pic>
    </p:spTree>
    <p:extLst>
      <p:ext uri="{BB962C8B-B14F-4D97-AF65-F5344CB8AC3E}">
        <p14:creationId xmlns:p14="http://schemas.microsoft.com/office/powerpoint/2010/main" val="701120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785610"/>
          </a:xfrm>
        </p:spPr>
        <p:txBody>
          <a:bodyPr>
            <a:normAutofit fontScale="90000"/>
          </a:bodyPr>
          <a:lstStyle/>
          <a:p>
            <a:r>
              <a:rPr lang="en-US" b="1" u="sng" dirty="0" smtClean="0"/>
              <a:t>BY STANDER FIRST AID</a:t>
            </a:r>
            <a:endParaRPr lang="en-US" b="1" u="sng" dirty="0"/>
          </a:p>
        </p:txBody>
      </p:sp>
      <p:sp>
        <p:nvSpPr>
          <p:cNvPr id="3" name="Subtitle 2"/>
          <p:cNvSpPr>
            <a:spLocks noGrp="1"/>
          </p:cNvSpPr>
          <p:nvPr>
            <p:ph type="subTitle" idx="1"/>
          </p:nvPr>
        </p:nvSpPr>
        <p:spPr>
          <a:xfrm>
            <a:off x="0" y="647510"/>
            <a:ext cx="12192000" cy="5946473"/>
          </a:xfrm>
        </p:spPr>
        <p:txBody>
          <a:bodyPr>
            <a:normAutofit lnSpcReduction="10000"/>
          </a:bodyPr>
          <a:lstStyle/>
          <a:p>
            <a:r>
              <a:rPr lang="en-US" sz="3200" b="1" dirty="0"/>
              <a:t> </a:t>
            </a:r>
            <a:endParaRPr lang="en-US" sz="3200" dirty="0"/>
          </a:p>
          <a:p>
            <a:pPr algn="l"/>
            <a:r>
              <a:rPr lang="en-US" sz="3200" b="1" dirty="0"/>
              <a:t>Collisions</a:t>
            </a:r>
            <a:endParaRPr lang="en-US" sz="3200" dirty="0"/>
          </a:p>
          <a:p>
            <a:pPr algn="l"/>
            <a:r>
              <a:rPr lang="en-US" sz="3200" dirty="0"/>
              <a:t>When two players collide into each other access for injuries.</a:t>
            </a:r>
          </a:p>
          <a:p>
            <a:pPr algn="l"/>
            <a:r>
              <a:rPr lang="en-US" sz="3200" dirty="0" smtClean="0"/>
              <a:t>	-</a:t>
            </a:r>
            <a:r>
              <a:rPr lang="en-US" sz="3200" dirty="0"/>
              <a:t>If one or more players are unresponsive DO NOT MOVE and </a:t>
            </a:r>
            <a:r>
              <a:rPr lang="en-US" sz="3200" dirty="0" smtClean="0"/>
              <a:t>  	SIGNAL FOR PARK POLICE/MFLL BOARD MEMBER</a:t>
            </a:r>
          </a:p>
          <a:p>
            <a:pPr algn="l"/>
            <a:r>
              <a:rPr lang="en-US" sz="3200" dirty="0" smtClean="0"/>
              <a:t>	-</a:t>
            </a:r>
            <a:r>
              <a:rPr lang="en-US" sz="3200" dirty="0"/>
              <a:t>If players show signs of a concussion follow the concussion </a:t>
            </a:r>
            <a:r>
              <a:rPr lang="en-US" sz="3200" dirty="0" smtClean="0"/>
              <a:t>	protocol</a:t>
            </a:r>
            <a:endParaRPr lang="en-US" sz="3200" dirty="0"/>
          </a:p>
          <a:p>
            <a:pPr algn="l"/>
            <a:r>
              <a:rPr lang="en-US" sz="3200" dirty="0" smtClean="0"/>
              <a:t>	-</a:t>
            </a:r>
            <a:r>
              <a:rPr lang="en-US" sz="3200" dirty="0"/>
              <a:t>If bleeding perform bleeding control methods, Direct pressure </a:t>
            </a:r>
          </a:p>
          <a:p>
            <a:pPr algn="l"/>
            <a:r>
              <a:rPr lang="en-US" sz="3200" dirty="0" smtClean="0"/>
              <a:t>	-</a:t>
            </a:r>
            <a:r>
              <a:rPr lang="en-US" sz="3200" dirty="0"/>
              <a:t>If the Arm has obvious fracture and the player is unable to stand </a:t>
            </a:r>
            <a:r>
              <a:rPr lang="en-US" sz="3200" dirty="0" smtClean="0"/>
              <a:t>	hold </a:t>
            </a:r>
            <a:r>
              <a:rPr lang="en-US" sz="3200" dirty="0"/>
              <a:t>gentle </a:t>
            </a:r>
            <a:r>
              <a:rPr lang="en-US" sz="3200" dirty="0" smtClean="0"/>
              <a:t>traction.</a:t>
            </a:r>
            <a:endParaRPr lang="en-US" sz="3200" dirty="0"/>
          </a:p>
          <a:p>
            <a:pPr algn="l"/>
            <a:r>
              <a:rPr lang="en-US" sz="3200" dirty="0" smtClean="0"/>
              <a:t>	-</a:t>
            </a:r>
            <a:r>
              <a:rPr lang="en-US" sz="3200" dirty="0"/>
              <a:t>If leg or anything below the stomach causes the player extreme </a:t>
            </a:r>
            <a:r>
              <a:rPr lang="en-US" sz="3200" dirty="0" smtClean="0"/>
              <a:t>	pain </a:t>
            </a:r>
            <a:r>
              <a:rPr lang="en-US" sz="3200" dirty="0"/>
              <a:t>do not move the </a:t>
            </a:r>
            <a:r>
              <a:rPr lang="en-US" sz="3200" dirty="0" smtClean="0"/>
              <a:t>player.</a:t>
            </a:r>
            <a:endParaRPr lang="en-US" sz="3200" dirty="0"/>
          </a:p>
          <a:p>
            <a:pPr algn="l"/>
            <a:endParaRPr lang="en-US" sz="3100" b="1" dirty="0" smtClean="0"/>
          </a:p>
          <a:p>
            <a:pPr marL="1371600" lvl="2" indent="-457200" algn="l">
              <a:buFont typeface="Arial" panose="020B0604020202020204" pitchFamily="34" charset="0"/>
              <a:buChar char="•"/>
            </a:pPr>
            <a:endParaRPr lang="en-US" b="1" dirty="0" smtClean="0"/>
          </a:p>
          <a:p>
            <a:pPr algn="l"/>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798069"/>
            <a:ext cx="1407234" cy="1188720"/>
          </a:xfrm>
          <a:prstGeom prst="rect">
            <a:avLst/>
          </a:prstGeom>
        </p:spPr>
      </p:pic>
    </p:spTree>
    <p:extLst>
      <p:ext uri="{BB962C8B-B14F-4D97-AF65-F5344CB8AC3E}">
        <p14:creationId xmlns:p14="http://schemas.microsoft.com/office/powerpoint/2010/main" val="3078042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lstStyle/>
          <a:p>
            <a:r>
              <a:rPr lang="en-US" b="1" u="sng" dirty="0" smtClean="0"/>
              <a:t>BLOOD BORNE PATHOGEN PLAN</a:t>
            </a:r>
            <a:endParaRPr lang="en-US" b="1" u="sng" dirty="0"/>
          </a:p>
        </p:txBody>
      </p:sp>
      <p:sp>
        <p:nvSpPr>
          <p:cNvPr id="3" name="Subtitle 2"/>
          <p:cNvSpPr>
            <a:spLocks noGrp="1"/>
          </p:cNvSpPr>
          <p:nvPr>
            <p:ph type="subTitle" idx="1"/>
          </p:nvPr>
        </p:nvSpPr>
        <p:spPr>
          <a:xfrm>
            <a:off x="0" y="956603"/>
            <a:ext cx="12192000" cy="4712677"/>
          </a:xfrm>
        </p:spPr>
        <p:txBody>
          <a:bodyPr>
            <a:normAutofit/>
          </a:bodyPr>
          <a:lstStyle/>
          <a:p>
            <a:pPr algn="l"/>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1772"/>
            <a:ext cx="3017520" cy="30175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0750" y="1383030"/>
            <a:ext cx="6191250" cy="42862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5044" y="3594296"/>
            <a:ext cx="4663440" cy="3103306"/>
          </a:xfrm>
          <a:prstGeom prst="rect">
            <a:avLst/>
          </a:prstGeom>
        </p:spPr>
      </p:pic>
    </p:spTree>
    <p:extLst>
      <p:ext uri="{BB962C8B-B14F-4D97-AF65-F5344CB8AC3E}">
        <p14:creationId xmlns:p14="http://schemas.microsoft.com/office/powerpoint/2010/main" val="158433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lstStyle/>
          <a:p>
            <a:r>
              <a:rPr lang="en-US" b="1" u="sng" dirty="0" smtClean="0"/>
              <a:t>BLOOD BORNE PATHOGEN PLAN</a:t>
            </a:r>
            <a:endParaRPr lang="en-US" b="1" u="sng" dirty="0"/>
          </a:p>
        </p:txBody>
      </p:sp>
      <p:sp>
        <p:nvSpPr>
          <p:cNvPr id="3" name="Subtitle 2"/>
          <p:cNvSpPr>
            <a:spLocks noGrp="1"/>
          </p:cNvSpPr>
          <p:nvPr>
            <p:ph type="subTitle" idx="1"/>
          </p:nvPr>
        </p:nvSpPr>
        <p:spPr>
          <a:xfrm>
            <a:off x="0" y="956603"/>
            <a:ext cx="12192000" cy="4712677"/>
          </a:xfrm>
        </p:spPr>
        <p:txBody>
          <a:bodyPr>
            <a:normAutofit/>
          </a:bodyPr>
          <a:lstStyle/>
          <a:p>
            <a:pPr marL="4114800" lvl="8" indent="-457200" algn="l">
              <a:buFont typeface="Arial" panose="020B0604020202020204" pitchFamily="34" charset="0"/>
              <a:buChar char="•"/>
            </a:pPr>
            <a:endParaRPr lang="en-US" sz="2000" dirty="0"/>
          </a:p>
          <a:p>
            <a:pPr lvl="1" algn="l"/>
            <a:r>
              <a:rPr lang="en-US" sz="2400" dirty="0" smtClean="0"/>
              <a:t>															</a:t>
            </a:r>
            <a:r>
              <a:rPr lang="en-US" sz="2400" dirty="0"/>
              <a:t> </a:t>
            </a:r>
            <a:r>
              <a:rPr lang="en-US" sz="2400" dirty="0" smtClean="0"/>
              <a:t>  BLEACH/WATER		   SHARPS CONTAINERS	</a:t>
            </a:r>
          </a:p>
          <a:p>
            <a:pPr lvl="1" algn="l"/>
            <a:endParaRPr lang="en-US" sz="2400" dirty="0"/>
          </a:p>
          <a:p>
            <a:pPr lvl="1" algn="l"/>
            <a:endParaRPr lang="en-US" sz="2400" dirty="0" smtClean="0"/>
          </a:p>
          <a:p>
            <a:pPr lvl="1" algn="l"/>
            <a:endParaRPr lang="en-US" sz="2400" dirty="0"/>
          </a:p>
          <a:p>
            <a:pPr lvl="1" algn="l"/>
            <a:r>
              <a:rPr lang="en-US" sz="2400" dirty="0" smtClean="0"/>
              <a:t>                                                        </a:t>
            </a:r>
          </a:p>
          <a:p>
            <a:pPr lvl="1" algn="l"/>
            <a:endParaRPr lang="en-US" sz="2400" dirty="0"/>
          </a:p>
          <a:p>
            <a:pPr lvl="1" algn="l"/>
            <a:endParaRPr lang="en-US" sz="2400" dirty="0" smtClean="0"/>
          </a:p>
          <a:p>
            <a:pPr lvl="1" algn="l"/>
            <a:r>
              <a:rPr lang="en-US" sz="2400" dirty="0"/>
              <a:t>	</a:t>
            </a:r>
            <a:r>
              <a:rPr lang="en-US" sz="2400" dirty="0" smtClean="0"/>
              <a:t>			    		FLUID CONTROL SOLIDIFIER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pic>
        <p:nvPicPr>
          <p:cNvPr id="5" name="Picture 4"/>
          <p:cNvPicPr>
            <a:picLocks noChangeAspect="1"/>
          </p:cNvPicPr>
          <p:nvPr/>
        </p:nvPicPr>
        <p:blipFill>
          <a:blip r:embed="rId3"/>
          <a:stretch>
            <a:fillRect/>
          </a:stretch>
        </p:blipFill>
        <p:spPr>
          <a:xfrm>
            <a:off x="8507477" y="1207492"/>
            <a:ext cx="2600325" cy="2838450"/>
          </a:xfrm>
          <a:prstGeom prst="rect">
            <a:avLst/>
          </a:prstGeom>
        </p:spPr>
      </p:pic>
      <p:pic>
        <p:nvPicPr>
          <p:cNvPr id="6" name="Picture 5"/>
          <p:cNvPicPr>
            <a:picLocks noChangeAspect="1"/>
          </p:cNvPicPr>
          <p:nvPr/>
        </p:nvPicPr>
        <p:blipFill>
          <a:blip r:embed="rId4"/>
          <a:stretch>
            <a:fillRect/>
          </a:stretch>
        </p:blipFill>
        <p:spPr>
          <a:xfrm>
            <a:off x="3326638" y="3404381"/>
            <a:ext cx="2156588" cy="338328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84" y="1483717"/>
            <a:ext cx="2000250" cy="2286000"/>
          </a:xfrm>
          <a:prstGeom prst="rect">
            <a:avLst/>
          </a:prstGeom>
        </p:spPr>
      </p:pic>
    </p:spTree>
    <p:extLst>
      <p:ext uri="{BB962C8B-B14F-4D97-AF65-F5344CB8AC3E}">
        <p14:creationId xmlns:p14="http://schemas.microsoft.com/office/powerpoint/2010/main" val="1621521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lstStyle/>
          <a:p>
            <a:r>
              <a:rPr lang="en-US" b="1" u="sng" dirty="0" smtClean="0"/>
              <a:t>AED PLAN</a:t>
            </a:r>
            <a:endParaRPr lang="en-US" b="1" u="sng" dirty="0"/>
          </a:p>
        </p:txBody>
      </p:sp>
      <p:sp>
        <p:nvSpPr>
          <p:cNvPr id="3" name="Subtitle 2"/>
          <p:cNvSpPr>
            <a:spLocks noGrp="1"/>
          </p:cNvSpPr>
          <p:nvPr>
            <p:ph type="subTitle" idx="1"/>
          </p:nvPr>
        </p:nvSpPr>
        <p:spPr>
          <a:xfrm>
            <a:off x="0" y="956603"/>
            <a:ext cx="12192000" cy="4712677"/>
          </a:xfrm>
        </p:spPr>
        <p:txBody>
          <a:bodyPr>
            <a:normAutofit/>
          </a:bodyPr>
          <a:lstStyle/>
          <a:p>
            <a:pPr marL="457200" indent="-457200" algn="l">
              <a:buFont typeface="Arial" panose="020B0604020202020204" pitchFamily="34" charset="0"/>
              <a:buChar char="•"/>
            </a:pPr>
            <a:r>
              <a:rPr lang="en-US" sz="2800" dirty="0" smtClean="0"/>
              <a:t>MFLL HAS THREE (4) AED’S </a:t>
            </a:r>
          </a:p>
          <a:p>
            <a:pPr marL="914400" lvl="1" indent="-457200" algn="l">
              <a:buFont typeface="Arial" panose="020B0604020202020204" pitchFamily="34" charset="0"/>
              <a:buChar char="•"/>
            </a:pPr>
            <a:r>
              <a:rPr lang="en-US" sz="2400" dirty="0" smtClean="0"/>
              <a:t>UPPER CONCESSION STAND</a:t>
            </a:r>
          </a:p>
          <a:p>
            <a:pPr marL="914400" lvl="1" indent="-457200" algn="l">
              <a:buFont typeface="Arial" panose="020B0604020202020204" pitchFamily="34" charset="0"/>
              <a:buChar char="•"/>
            </a:pPr>
            <a:r>
              <a:rPr lang="en-US" sz="2400" dirty="0" smtClean="0"/>
              <a:t>LOWER CONCESSION STAND</a:t>
            </a:r>
          </a:p>
          <a:p>
            <a:pPr marL="914400" lvl="1" indent="-457200" algn="l">
              <a:buFont typeface="Arial" panose="020B0604020202020204" pitchFamily="34" charset="0"/>
              <a:buChar char="•"/>
            </a:pPr>
            <a:r>
              <a:rPr lang="en-US" sz="2400" dirty="0" smtClean="0"/>
              <a:t>SOFTBALL FIELD (IN CABINET)</a:t>
            </a:r>
          </a:p>
          <a:p>
            <a:pPr marL="914400" lvl="1" indent="-457200" algn="l">
              <a:buFont typeface="Arial" panose="020B0604020202020204" pitchFamily="34" charset="0"/>
              <a:buChar char="•"/>
            </a:pPr>
            <a:r>
              <a:rPr lang="en-US" sz="2400" dirty="0" smtClean="0"/>
              <a:t>PARK POLICE CART</a:t>
            </a:r>
          </a:p>
          <a:p>
            <a:pPr marL="914400" lvl="1" indent="-457200" algn="l">
              <a:buFont typeface="Arial" panose="020B0604020202020204" pitchFamily="34" charset="0"/>
              <a:buChar char="•"/>
            </a:pPr>
            <a:endParaRPr lang="en-US" sz="2400" dirty="0"/>
          </a:p>
          <a:p>
            <a:pPr lvl="1" algn="l"/>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pic>
        <p:nvPicPr>
          <p:cNvPr id="8" name="Picture 7"/>
          <p:cNvPicPr>
            <a:picLocks noChangeAspect="1"/>
          </p:cNvPicPr>
          <p:nvPr/>
        </p:nvPicPr>
        <p:blipFill>
          <a:blip r:embed="rId3"/>
          <a:stretch>
            <a:fillRect/>
          </a:stretch>
        </p:blipFill>
        <p:spPr>
          <a:xfrm>
            <a:off x="7712673" y="1112666"/>
            <a:ext cx="3409950" cy="25431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5987" y="3075987"/>
            <a:ext cx="4206240" cy="4206240"/>
          </a:xfrm>
          <a:prstGeom prst="rect">
            <a:avLst/>
          </a:prstGeom>
        </p:spPr>
      </p:pic>
    </p:spTree>
    <p:extLst>
      <p:ext uri="{BB962C8B-B14F-4D97-AF65-F5344CB8AC3E}">
        <p14:creationId xmlns:p14="http://schemas.microsoft.com/office/powerpoint/2010/main" val="6838769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normAutofit/>
          </a:bodyPr>
          <a:lstStyle/>
          <a:p>
            <a:r>
              <a:rPr lang="en-US" b="1" u="sng" dirty="0" smtClean="0"/>
              <a:t>EMS PLAN</a:t>
            </a:r>
            <a:endParaRPr lang="en-US" b="1" u="sng" dirty="0"/>
          </a:p>
        </p:txBody>
      </p:sp>
      <p:sp>
        <p:nvSpPr>
          <p:cNvPr id="3" name="Subtitle 2"/>
          <p:cNvSpPr>
            <a:spLocks noGrp="1"/>
          </p:cNvSpPr>
          <p:nvPr>
            <p:ph type="subTitle" idx="1"/>
          </p:nvPr>
        </p:nvSpPr>
        <p:spPr>
          <a:xfrm>
            <a:off x="0" y="956603"/>
            <a:ext cx="12192000" cy="4712677"/>
          </a:xfrm>
        </p:spPr>
        <p:txBody>
          <a:bodyPr>
            <a:normAutofit/>
          </a:bodyPr>
          <a:lstStyle/>
          <a:p>
            <a:pPr algn="l"/>
            <a:endParaRPr lang="en-US" sz="2400" dirty="0" smtClean="0"/>
          </a:p>
          <a:p>
            <a:pPr marL="914400" lvl="1" indent="-457200" algn="l">
              <a:buFont typeface="Arial" panose="020B0604020202020204" pitchFamily="34" charset="0"/>
              <a:buChar char="•"/>
            </a:pPr>
            <a:endParaRPr lang="en-US" sz="2400" dirty="0" smtClean="0"/>
          </a:p>
          <a:p>
            <a:pPr lvl="1" algn="l"/>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grpSp>
        <p:nvGrpSpPr>
          <p:cNvPr id="6" name="Group 4"/>
          <p:cNvGrpSpPr>
            <a:grpSpLocks noChangeAspect="1"/>
          </p:cNvGrpSpPr>
          <p:nvPr/>
        </p:nvGrpSpPr>
        <p:grpSpPr bwMode="auto">
          <a:xfrm>
            <a:off x="111125" y="954088"/>
            <a:ext cx="11880852" cy="5751512"/>
            <a:chOff x="70" y="601"/>
            <a:chExt cx="7484" cy="3623"/>
          </a:xfrm>
        </p:grpSpPr>
        <p:sp>
          <p:nvSpPr>
            <p:cNvPr id="7" name="AutoShape 3"/>
            <p:cNvSpPr>
              <a:spLocks noChangeAspect="1" noChangeArrowheads="1" noTextEdit="1"/>
            </p:cNvSpPr>
            <p:nvPr/>
          </p:nvSpPr>
          <p:spPr bwMode="auto">
            <a:xfrm>
              <a:off x="70" y="603"/>
              <a:ext cx="7311" cy="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70" y="601"/>
              <a:ext cx="366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000000"/>
                  </a:solidFill>
                  <a:effectLst/>
                  <a:latin typeface="Arial Black" panose="020B0A04020102020204" pitchFamily="34" charset="0"/>
                </a:rPr>
                <a:t>In the event of an Emergency, please </a:t>
              </a:r>
              <a:r>
                <a:rPr kumimoji="0" lang="en-US" altLang="en-US" sz="1900" b="1" i="0" u="none" strike="noStrike" cap="none" normalizeH="0" baseline="0" dirty="0" err="1" smtClean="0">
                  <a:ln>
                    <a:noFill/>
                  </a:ln>
                  <a:solidFill>
                    <a:srgbClr val="000000"/>
                  </a:solidFill>
                  <a:effectLst/>
                  <a:latin typeface="Arial Black" panose="020B0A04020102020204" pitchFamily="34" charset="0"/>
                </a:rPr>
                <a:t>locat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556" y="601"/>
              <a:ext cx="399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000000"/>
                  </a:solidFill>
                  <a:effectLst/>
                  <a:latin typeface="Arial Black" panose="020B0A04020102020204" pitchFamily="34" charset="0"/>
                </a:rPr>
                <a:t> e the nearest MFLL Board Member and/or Park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70" y="811"/>
              <a:ext cx="734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000000"/>
                  </a:solidFill>
                  <a:effectLst/>
                  <a:latin typeface="Arial Black" panose="020B0A04020102020204" pitchFamily="34" charset="0"/>
                </a:rPr>
                <a:t>Police personnel to inform of the Emergency.    The MFLL Board Member and/or Park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70" y="1022"/>
              <a:ext cx="5704"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Police personnel will implement the second phase of the EMS Plan.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5537" y="1022"/>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313" y="1232"/>
              <a:ext cx="23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1"/>
            <p:cNvSpPr>
              <a:spLocks noChangeArrowheads="1"/>
            </p:cNvSpPr>
            <p:nvPr/>
          </p:nvSpPr>
          <p:spPr bwMode="auto">
            <a:xfrm>
              <a:off x="462" y="1263"/>
              <a:ext cx="11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2"/>
            <p:cNvSpPr>
              <a:spLocks noChangeArrowheads="1"/>
            </p:cNvSpPr>
            <p:nvPr/>
          </p:nvSpPr>
          <p:spPr bwMode="auto">
            <a:xfrm>
              <a:off x="556" y="1232"/>
              <a:ext cx="595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000000"/>
                  </a:solidFill>
                  <a:effectLst/>
                  <a:latin typeface="Arial Black" panose="020B0A04020102020204" pitchFamily="34" charset="0"/>
                </a:rPr>
                <a:t>MFLL has </a:t>
              </a:r>
              <a:r>
                <a:rPr lang="en-US" altLang="en-US" sz="1900" b="1" dirty="0" smtClean="0">
                  <a:solidFill>
                    <a:srgbClr val="000000"/>
                  </a:solidFill>
                  <a:latin typeface="Arial Black" panose="020B0A04020102020204" pitchFamily="34" charset="0"/>
                </a:rPr>
                <a:t>eight</a:t>
              </a:r>
              <a:r>
                <a:rPr kumimoji="0" lang="en-US" altLang="en-US" sz="1900" b="1" i="0" u="none" strike="noStrike" cap="none" normalizeH="0" baseline="0" dirty="0" smtClean="0">
                  <a:ln>
                    <a:noFill/>
                  </a:ln>
                  <a:solidFill>
                    <a:srgbClr val="000000"/>
                  </a:solidFill>
                  <a:effectLst/>
                  <a:latin typeface="Arial Black" panose="020B0A04020102020204" pitchFamily="34" charset="0"/>
                </a:rPr>
                <a:t> (8) radios of which the following will have access</a:t>
              </a:r>
              <a:r>
                <a:rPr kumimoji="0" lang="en-US" altLang="en-US" sz="1900" b="1" i="0" u="none" strike="noStrike" cap="none" normalizeH="0" dirty="0" smtClean="0">
                  <a:ln>
                    <a:noFill/>
                  </a:ln>
                  <a:solidFill>
                    <a:srgbClr val="000000"/>
                  </a:solidFill>
                  <a:effectLst/>
                  <a:latin typeface="Arial Black" panose="020B0A04020102020204" pitchFamily="34" charset="0"/>
                </a:rPr>
                <a:t> to:</a:t>
              </a:r>
              <a:r>
                <a:rPr kumimoji="0" lang="en-US" altLang="en-US" sz="1900" b="1" i="0" u="none" strike="noStrike" cap="none" normalizeH="0" baseline="0" dirty="0" smtClean="0">
                  <a:ln>
                    <a:noFill/>
                  </a:ln>
                  <a:solidFill>
                    <a:srgbClr val="000000"/>
                  </a:solidFill>
                  <a:effectLst/>
                  <a:latin typeface="Arial Black" panose="020B0A040201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5743" y="1232"/>
              <a:ext cx="41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000000"/>
                  </a:solidFill>
                  <a:effectLst/>
                  <a:latin typeface="Arial Black" panose="020B0A04020102020204" pitchFamily="34" charset="0"/>
                </a:rPr>
                <a:t>to:</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14"/>
            <p:cNvSpPr>
              <a:spLocks noChangeArrowheads="1"/>
            </p:cNvSpPr>
            <p:nvPr/>
          </p:nvSpPr>
          <p:spPr bwMode="auto">
            <a:xfrm>
              <a:off x="5957" y="1232"/>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5"/>
            <p:cNvSpPr>
              <a:spLocks noChangeArrowheads="1"/>
            </p:cNvSpPr>
            <p:nvPr/>
          </p:nvSpPr>
          <p:spPr bwMode="auto">
            <a:xfrm>
              <a:off x="800" y="1441"/>
              <a:ext cx="23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16"/>
            <p:cNvSpPr>
              <a:spLocks noChangeArrowheads="1"/>
            </p:cNvSpPr>
            <p:nvPr/>
          </p:nvSpPr>
          <p:spPr bwMode="auto">
            <a:xfrm>
              <a:off x="949" y="1472"/>
              <a:ext cx="11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7"/>
            <p:cNvSpPr>
              <a:spLocks noChangeArrowheads="1"/>
            </p:cNvSpPr>
            <p:nvPr/>
          </p:nvSpPr>
          <p:spPr bwMode="auto">
            <a:xfrm>
              <a:off x="1043" y="1441"/>
              <a:ext cx="210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Upper concession stand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18"/>
            <p:cNvSpPr>
              <a:spLocks noChangeArrowheads="1"/>
            </p:cNvSpPr>
            <p:nvPr/>
          </p:nvSpPr>
          <p:spPr bwMode="auto">
            <a:xfrm>
              <a:off x="3008" y="1441"/>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19"/>
            <p:cNvSpPr>
              <a:spLocks noChangeArrowheads="1"/>
            </p:cNvSpPr>
            <p:nvPr/>
          </p:nvSpPr>
          <p:spPr bwMode="auto">
            <a:xfrm>
              <a:off x="800" y="1651"/>
              <a:ext cx="23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b.</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20"/>
            <p:cNvSpPr>
              <a:spLocks noChangeArrowheads="1"/>
            </p:cNvSpPr>
            <p:nvPr/>
          </p:nvSpPr>
          <p:spPr bwMode="auto">
            <a:xfrm>
              <a:off x="949" y="1682"/>
              <a:ext cx="11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21"/>
            <p:cNvSpPr>
              <a:spLocks noChangeArrowheads="1"/>
            </p:cNvSpPr>
            <p:nvPr/>
          </p:nvSpPr>
          <p:spPr bwMode="auto">
            <a:xfrm>
              <a:off x="1043" y="1651"/>
              <a:ext cx="212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Lower concession stand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22"/>
            <p:cNvSpPr>
              <a:spLocks noChangeArrowheads="1"/>
            </p:cNvSpPr>
            <p:nvPr/>
          </p:nvSpPr>
          <p:spPr bwMode="auto">
            <a:xfrm>
              <a:off x="3024" y="1651"/>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3"/>
            <p:cNvSpPr>
              <a:spLocks noChangeArrowheads="1"/>
            </p:cNvSpPr>
            <p:nvPr/>
          </p:nvSpPr>
          <p:spPr bwMode="auto">
            <a:xfrm>
              <a:off x="800" y="1862"/>
              <a:ext cx="23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c.</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24"/>
            <p:cNvSpPr>
              <a:spLocks noChangeArrowheads="1"/>
            </p:cNvSpPr>
            <p:nvPr/>
          </p:nvSpPr>
          <p:spPr bwMode="auto">
            <a:xfrm>
              <a:off x="949" y="1893"/>
              <a:ext cx="11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5"/>
            <p:cNvSpPr>
              <a:spLocks noChangeArrowheads="1"/>
            </p:cNvSpPr>
            <p:nvPr/>
          </p:nvSpPr>
          <p:spPr bwMode="auto">
            <a:xfrm>
              <a:off x="1043" y="1862"/>
              <a:ext cx="1954"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Park police cart driver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26"/>
            <p:cNvSpPr>
              <a:spLocks noChangeArrowheads="1"/>
            </p:cNvSpPr>
            <p:nvPr/>
          </p:nvSpPr>
          <p:spPr bwMode="auto">
            <a:xfrm>
              <a:off x="2860" y="1862"/>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27"/>
            <p:cNvSpPr>
              <a:spLocks noChangeArrowheads="1"/>
            </p:cNvSpPr>
            <p:nvPr/>
          </p:nvSpPr>
          <p:spPr bwMode="auto">
            <a:xfrm>
              <a:off x="800" y="2072"/>
              <a:ext cx="23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28"/>
            <p:cNvSpPr>
              <a:spLocks noChangeArrowheads="1"/>
            </p:cNvSpPr>
            <p:nvPr/>
          </p:nvSpPr>
          <p:spPr bwMode="auto">
            <a:xfrm>
              <a:off x="949" y="2103"/>
              <a:ext cx="11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 name="Rectangle 29"/>
            <p:cNvSpPr>
              <a:spLocks noChangeArrowheads="1"/>
            </p:cNvSpPr>
            <p:nvPr/>
          </p:nvSpPr>
          <p:spPr bwMode="auto">
            <a:xfrm>
              <a:off x="1043" y="2072"/>
              <a:ext cx="167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Softball upper field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 name="Rectangle 30"/>
            <p:cNvSpPr>
              <a:spLocks noChangeArrowheads="1"/>
            </p:cNvSpPr>
            <p:nvPr/>
          </p:nvSpPr>
          <p:spPr bwMode="auto">
            <a:xfrm>
              <a:off x="2588" y="207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4" name="Rectangle 31"/>
            <p:cNvSpPr>
              <a:spLocks noChangeArrowheads="1"/>
            </p:cNvSpPr>
            <p:nvPr/>
          </p:nvSpPr>
          <p:spPr bwMode="auto">
            <a:xfrm>
              <a:off x="800" y="2282"/>
              <a:ext cx="23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32"/>
            <p:cNvSpPr>
              <a:spLocks noChangeArrowheads="1"/>
            </p:cNvSpPr>
            <p:nvPr/>
          </p:nvSpPr>
          <p:spPr bwMode="auto">
            <a:xfrm>
              <a:off x="949" y="2313"/>
              <a:ext cx="11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Rectangle 33"/>
            <p:cNvSpPr>
              <a:spLocks noChangeArrowheads="1"/>
            </p:cNvSpPr>
            <p:nvPr/>
          </p:nvSpPr>
          <p:spPr bwMode="auto">
            <a:xfrm>
              <a:off x="1043" y="2282"/>
              <a:ext cx="418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000000"/>
                  </a:solidFill>
                  <a:effectLst/>
                  <a:latin typeface="Arial Black" panose="020B0A04020102020204" pitchFamily="34" charset="0"/>
                </a:rPr>
                <a:t>Two (2) Board Members on site at any given time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7" name="Rectangle 34"/>
            <p:cNvSpPr>
              <a:spLocks noChangeArrowheads="1"/>
            </p:cNvSpPr>
            <p:nvPr/>
          </p:nvSpPr>
          <p:spPr bwMode="auto">
            <a:xfrm>
              <a:off x="5033" y="2282"/>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8" name="Rectangle 35"/>
            <p:cNvSpPr>
              <a:spLocks noChangeArrowheads="1"/>
            </p:cNvSpPr>
            <p:nvPr/>
          </p:nvSpPr>
          <p:spPr bwMode="auto">
            <a:xfrm>
              <a:off x="70" y="2491"/>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9" name="Rectangle 36"/>
            <p:cNvSpPr>
              <a:spLocks noChangeArrowheads="1"/>
            </p:cNvSpPr>
            <p:nvPr/>
          </p:nvSpPr>
          <p:spPr bwMode="auto">
            <a:xfrm>
              <a:off x="313" y="2703"/>
              <a:ext cx="23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0" name="Rectangle 37"/>
            <p:cNvSpPr>
              <a:spLocks noChangeArrowheads="1"/>
            </p:cNvSpPr>
            <p:nvPr/>
          </p:nvSpPr>
          <p:spPr bwMode="auto">
            <a:xfrm>
              <a:off x="462" y="2734"/>
              <a:ext cx="11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 name="Rectangle 38"/>
            <p:cNvSpPr>
              <a:spLocks noChangeArrowheads="1"/>
            </p:cNvSpPr>
            <p:nvPr/>
          </p:nvSpPr>
          <p:spPr bwMode="auto">
            <a:xfrm>
              <a:off x="556" y="2703"/>
              <a:ext cx="591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000000"/>
                  </a:solidFill>
                  <a:effectLst/>
                  <a:latin typeface="Arial Black" panose="020B0A04020102020204" pitchFamily="34" charset="0"/>
                </a:rPr>
                <a:t>MFLL Park Police on duty will contact 911 to implement the EMS plan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2" name="Rectangle 39"/>
            <p:cNvSpPr>
              <a:spLocks noChangeArrowheads="1"/>
            </p:cNvSpPr>
            <p:nvPr/>
          </p:nvSpPr>
          <p:spPr bwMode="auto">
            <a:xfrm>
              <a:off x="6223" y="2703"/>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Rectangle 40"/>
            <p:cNvSpPr>
              <a:spLocks noChangeArrowheads="1"/>
            </p:cNvSpPr>
            <p:nvPr/>
          </p:nvSpPr>
          <p:spPr bwMode="auto">
            <a:xfrm>
              <a:off x="70" y="2912"/>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41"/>
            <p:cNvSpPr>
              <a:spLocks noChangeArrowheads="1"/>
            </p:cNvSpPr>
            <p:nvPr/>
          </p:nvSpPr>
          <p:spPr bwMode="auto">
            <a:xfrm>
              <a:off x="70" y="3122"/>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5" name="Rectangle 42"/>
            <p:cNvSpPr>
              <a:spLocks noChangeArrowheads="1"/>
            </p:cNvSpPr>
            <p:nvPr/>
          </p:nvSpPr>
          <p:spPr bwMode="auto">
            <a:xfrm>
              <a:off x="70" y="3332"/>
              <a:ext cx="3421"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MFLL Board Member and/or Park Police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6" name="Rectangle 43"/>
            <p:cNvSpPr>
              <a:spLocks noChangeArrowheads="1"/>
            </p:cNvSpPr>
            <p:nvPr/>
          </p:nvSpPr>
          <p:spPr bwMode="auto">
            <a:xfrm>
              <a:off x="3316" y="3332"/>
              <a:ext cx="2701"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personnel will do the following: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7" name="Rectangle 44"/>
            <p:cNvSpPr>
              <a:spLocks noChangeArrowheads="1"/>
            </p:cNvSpPr>
            <p:nvPr/>
          </p:nvSpPr>
          <p:spPr bwMode="auto">
            <a:xfrm>
              <a:off x="5860" y="3332"/>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8" name="Rectangle 45"/>
            <p:cNvSpPr>
              <a:spLocks noChangeArrowheads="1"/>
            </p:cNvSpPr>
            <p:nvPr/>
          </p:nvSpPr>
          <p:spPr bwMode="auto">
            <a:xfrm>
              <a:off x="313" y="3543"/>
              <a:ext cx="23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9" name="Rectangle 46"/>
            <p:cNvSpPr>
              <a:spLocks noChangeArrowheads="1"/>
            </p:cNvSpPr>
            <p:nvPr/>
          </p:nvSpPr>
          <p:spPr bwMode="auto">
            <a:xfrm>
              <a:off x="462" y="3574"/>
              <a:ext cx="11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0" name="Rectangle 47"/>
            <p:cNvSpPr>
              <a:spLocks noChangeArrowheads="1"/>
            </p:cNvSpPr>
            <p:nvPr/>
          </p:nvSpPr>
          <p:spPr bwMode="auto">
            <a:xfrm>
              <a:off x="556" y="3543"/>
              <a:ext cx="417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Send an individual at the main gate to greet EMS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 name="Rectangle 48"/>
            <p:cNvSpPr>
              <a:spLocks noChangeArrowheads="1"/>
            </p:cNvSpPr>
            <p:nvPr/>
          </p:nvSpPr>
          <p:spPr bwMode="auto">
            <a:xfrm>
              <a:off x="4530" y="3543"/>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2" name="Rectangle 49"/>
            <p:cNvSpPr>
              <a:spLocks noChangeArrowheads="1"/>
            </p:cNvSpPr>
            <p:nvPr/>
          </p:nvSpPr>
          <p:spPr bwMode="auto">
            <a:xfrm>
              <a:off x="4579" y="3543"/>
              <a:ext cx="781"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in a cart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3" name="Rectangle 50"/>
            <p:cNvSpPr>
              <a:spLocks noChangeArrowheads="1"/>
            </p:cNvSpPr>
            <p:nvPr/>
          </p:nvSpPr>
          <p:spPr bwMode="auto">
            <a:xfrm>
              <a:off x="5255" y="3543"/>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4" name="Rectangle 51"/>
            <p:cNvSpPr>
              <a:spLocks noChangeArrowheads="1"/>
            </p:cNvSpPr>
            <p:nvPr/>
          </p:nvSpPr>
          <p:spPr bwMode="auto">
            <a:xfrm>
              <a:off x="313" y="3753"/>
              <a:ext cx="23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5" name="Rectangle 52"/>
            <p:cNvSpPr>
              <a:spLocks noChangeArrowheads="1"/>
            </p:cNvSpPr>
            <p:nvPr/>
          </p:nvSpPr>
          <p:spPr bwMode="auto">
            <a:xfrm>
              <a:off x="462" y="3784"/>
              <a:ext cx="11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6" name="Rectangle 53"/>
            <p:cNvSpPr>
              <a:spLocks noChangeArrowheads="1"/>
            </p:cNvSpPr>
            <p:nvPr/>
          </p:nvSpPr>
          <p:spPr bwMode="auto">
            <a:xfrm>
              <a:off x="556" y="3753"/>
              <a:ext cx="565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Send an Individual to the scene of the accident, injury or condition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7" name="Rectangle 54"/>
            <p:cNvSpPr>
              <a:spLocks noChangeArrowheads="1"/>
            </p:cNvSpPr>
            <p:nvPr/>
          </p:nvSpPr>
          <p:spPr bwMode="auto">
            <a:xfrm>
              <a:off x="5973" y="3753"/>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8" name="Rectangle 55"/>
            <p:cNvSpPr>
              <a:spLocks noChangeArrowheads="1"/>
            </p:cNvSpPr>
            <p:nvPr/>
          </p:nvSpPr>
          <p:spPr bwMode="auto">
            <a:xfrm>
              <a:off x="313" y="3962"/>
              <a:ext cx="23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9" name="Rectangle 56"/>
            <p:cNvSpPr>
              <a:spLocks noChangeArrowheads="1"/>
            </p:cNvSpPr>
            <p:nvPr/>
          </p:nvSpPr>
          <p:spPr bwMode="auto">
            <a:xfrm>
              <a:off x="462" y="3993"/>
              <a:ext cx="11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0" name="Rectangle 57"/>
            <p:cNvSpPr>
              <a:spLocks noChangeArrowheads="1"/>
            </p:cNvSpPr>
            <p:nvPr/>
          </p:nvSpPr>
          <p:spPr bwMode="auto">
            <a:xfrm>
              <a:off x="556" y="3962"/>
              <a:ext cx="32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Send an individual to retrieve the AED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1" name="Rectangle 58"/>
            <p:cNvSpPr>
              <a:spLocks noChangeArrowheads="1"/>
            </p:cNvSpPr>
            <p:nvPr/>
          </p:nvSpPr>
          <p:spPr bwMode="auto">
            <a:xfrm>
              <a:off x="3645" y="3962"/>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537204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normAutofit/>
          </a:bodyPr>
          <a:lstStyle/>
          <a:p>
            <a:r>
              <a:rPr lang="en-US" b="1" u="sng" dirty="0" smtClean="0"/>
              <a:t>EMS PLAN</a:t>
            </a:r>
            <a:endParaRPr lang="en-US" b="1" u="sng" dirty="0"/>
          </a:p>
        </p:txBody>
      </p:sp>
      <p:sp>
        <p:nvSpPr>
          <p:cNvPr id="3" name="Subtitle 2"/>
          <p:cNvSpPr>
            <a:spLocks noGrp="1"/>
          </p:cNvSpPr>
          <p:nvPr>
            <p:ph type="subTitle" idx="1"/>
          </p:nvPr>
        </p:nvSpPr>
        <p:spPr>
          <a:xfrm>
            <a:off x="0" y="1828800"/>
            <a:ext cx="12192000" cy="3840480"/>
          </a:xfrm>
        </p:spPr>
        <p:txBody>
          <a:bodyPr>
            <a:normAutofit/>
          </a:bodyPr>
          <a:lstStyle/>
          <a:p>
            <a:pPr marL="342900" indent="-342900" algn="l">
              <a:buFont typeface="Arial" panose="020B0604020202020204" pitchFamily="34" charset="0"/>
              <a:buChar char="•"/>
            </a:pPr>
            <a:r>
              <a:rPr lang="en-US" sz="2400" dirty="0" smtClean="0"/>
              <a:t>Every MFLL Board Member:</a:t>
            </a:r>
          </a:p>
          <a:p>
            <a:pPr marL="800100" lvl="1" indent="-342900" algn="l">
              <a:buFont typeface="Arial" panose="020B0604020202020204" pitchFamily="34" charset="0"/>
              <a:buChar char="•"/>
            </a:pPr>
            <a:r>
              <a:rPr lang="en-US" sz="2000" dirty="0" smtClean="0"/>
              <a:t>CPR/AED and BYSTANDER FIRST AID  CERTIFIED</a:t>
            </a:r>
          </a:p>
          <a:p>
            <a:pPr marL="800100" lvl="1" indent="-342900" algn="l">
              <a:buFont typeface="Arial" panose="020B0604020202020204" pitchFamily="34" charset="0"/>
              <a:buChar char="•"/>
            </a:pPr>
            <a:r>
              <a:rPr lang="en-US" dirty="0" smtClean="0"/>
              <a:t>ALL MFLL BOARD MEMBERS KNOW AND UNDERSTAND THE EMS PLAN</a:t>
            </a:r>
          </a:p>
          <a:p>
            <a:pPr marL="800100" lvl="1"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400" dirty="0" smtClean="0"/>
              <a:t>ALL MANGERS/COACHES</a:t>
            </a:r>
          </a:p>
          <a:p>
            <a:pPr marL="800100" lvl="1" indent="-342900" algn="l">
              <a:buFont typeface="Arial" panose="020B0604020202020204" pitchFamily="34" charset="0"/>
              <a:buChar char="•"/>
            </a:pPr>
            <a:r>
              <a:rPr lang="en-US" sz="2000" dirty="0" smtClean="0"/>
              <a:t>PLEASE REFER ALL MEDICAL EMERGENCIES TO PARK POLICE</a:t>
            </a:r>
          </a:p>
          <a:p>
            <a:pPr marL="800100" lvl="1" indent="-342900" algn="l">
              <a:buFont typeface="Arial" panose="020B0604020202020204" pitchFamily="34" charset="0"/>
              <a:buChar char="•"/>
            </a:pPr>
            <a:r>
              <a:rPr lang="en-US" dirty="0" smtClean="0"/>
              <a:t>BE OF ASSISTANCE TO THE MFLL BOARD MEMBER/PARK POLICE</a:t>
            </a:r>
            <a:endParaRPr lang="en-US" sz="2000" dirty="0" smtClean="0"/>
          </a:p>
          <a:p>
            <a:pPr marL="914400" lvl="1" indent="-457200" algn="l">
              <a:buFont typeface="Arial" panose="020B0604020202020204" pitchFamily="34" charset="0"/>
              <a:buChar char="•"/>
            </a:pPr>
            <a:endParaRPr lang="en-US" sz="2400" dirty="0" smtClean="0"/>
          </a:p>
          <a:p>
            <a:pPr lvl="1" algn="l"/>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grpSp>
        <p:nvGrpSpPr>
          <p:cNvPr id="6" name="Group 4"/>
          <p:cNvGrpSpPr>
            <a:grpSpLocks noChangeAspect="1"/>
          </p:cNvGrpSpPr>
          <p:nvPr/>
        </p:nvGrpSpPr>
        <p:grpSpPr bwMode="auto">
          <a:xfrm>
            <a:off x="-1838600" y="956603"/>
            <a:ext cx="13211450" cy="5901398"/>
            <a:chOff x="70" y="601"/>
            <a:chExt cx="7311" cy="3623"/>
          </a:xfrm>
        </p:grpSpPr>
        <p:sp>
          <p:nvSpPr>
            <p:cNvPr id="7" name="AutoShape 3"/>
            <p:cNvSpPr>
              <a:spLocks noChangeAspect="1" noChangeArrowheads="1" noTextEdit="1"/>
            </p:cNvSpPr>
            <p:nvPr/>
          </p:nvSpPr>
          <p:spPr bwMode="auto">
            <a:xfrm>
              <a:off x="70" y="603"/>
              <a:ext cx="7311" cy="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70" y="60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556" y="60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70" y="78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70" y="102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5537" y="1022"/>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313" y="123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1"/>
            <p:cNvSpPr>
              <a:spLocks noChangeArrowheads="1"/>
            </p:cNvSpPr>
            <p:nvPr/>
          </p:nvSpPr>
          <p:spPr bwMode="auto">
            <a:xfrm>
              <a:off x="483" y="1260"/>
              <a:ext cx="11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2"/>
            <p:cNvSpPr>
              <a:spLocks noChangeArrowheads="1"/>
            </p:cNvSpPr>
            <p:nvPr/>
          </p:nvSpPr>
          <p:spPr bwMode="auto">
            <a:xfrm>
              <a:off x="556" y="123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5743" y="1232"/>
              <a:ext cx="41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14"/>
            <p:cNvSpPr>
              <a:spLocks noChangeArrowheads="1"/>
            </p:cNvSpPr>
            <p:nvPr/>
          </p:nvSpPr>
          <p:spPr bwMode="auto">
            <a:xfrm>
              <a:off x="5957" y="1232"/>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5"/>
            <p:cNvSpPr>
              <a:spLocks noChangeArrowheads="1"/>
            </p:cNvSpPr>
            <p:nvPr/>
          </p:nvSpPr>
          <p:spPr bwMode="auto">
            <a:xfrm>
              <a:off x="800" y="144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 name="Rectangle 16"/>
            <p:cNvSpPr>
              <a:spLocks noChangeArrowheads="1"/>
            </p:cNvSpPr>
            <p:nvPr/>
          </p:nvSpPr>
          <p:spPr bwMode="auto">
            <a:xfrm>
              <a:off x="949" y="1472"/>
              <a:ext cx="11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7"/>
            <p:cNvSpPr>
              <a:spLocks noChangeArrowheads="1"/>
            </p:cNvSpPr>
            <p:nvPr/>
          </p:nvSpPr>
          <p:spPr bwMode="auto">
            <a:xfrm>
              <a:off x="1043" y="144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18"/>
            <p:cNvSpPr>
              <a:spLocks noChangeArrowheads="1"/>
            </p:cNvSpPr>
            <p:nvPr/>
          </p:nvSpPr>
          <p:spPr bwMode="auto">
            <a:xfrm>
              <a:off x="3008" y="1441"/>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000000"/>
                  </a:solidFill>
                  <a:effectLst/>
                  <a:latin typeface="Arial Black" panose="020B0A040201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19"/>
            <p:cNvSpPr>
              <a:spLocks noChangeArrowheads="1"/>
            </p:cNvSpPr>
            <p:nvPr/>
          </p:nvSpPr>
          <p:spPr bwMode="auto">
            <a:xfrm>
              <a:off x="800" y="165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3" name="Rectangle 20"/>
            <p:cNvSpPr>
              <a:spLocks noChangeArrowheads="1"/>
            </p:cNvSpPr>
            <p:nvPr/>
          </p:nvSpPr>
          <p:spPr bwMode="auto">
            <a:xfrm>
              <a:off x="949" y="1682"/>
              <a:ext cx="11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21"/>
            <p:cNvSpPr>
              <a:spLocks noChangeArrowheads="1"/>
            </p:cNvSpPr>
            <p:nvPr/>
          </p:nvSpPr>
          <p:spPr bwMode="auto">
            <a:xfrm>
              <a:off x="1043" y="165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22"/>
            <p:cNvSpPr>
              <a:spLocks noChangeArrowheads="1"/>
            </p:cNvSpPr>
            <p:nvPr/>
          </p:nvSpPr>
          <p:spPr bwMode="auto">
            <a:xfrm>
              <a:off x="3024" y="1651"/>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3"/>
            <p:cNvSpPr>
              <a:spLocks noChangeArrowheads="1"/>
            </p:cNvSpPr>
            <p:nvPr/>
          </p:nvSpPr>
          <p:spPr bwMode="auto">
            <a:xfrm>
              <a:off x="800" y="186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 name="Rectangle 24"/>
            <p:cNvSpPr>
              <a:spLocks noChangeArrowheads="1"/>
            </p:cNvSpPr>
            <p:nvPr/>
          </p:nvSpPr>
          <p:spPr bwMode="auto">
            <a:xfrm>
              <a:off x="949" y="1893"/>
              <a:ext cx="11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5"/>
            <p:cNvSpPr>
              <a:spLocks noChangeArrowheads="1"/>
            </p:cNvSpPr>
            <p:nvPr/>
          </p:nvSpPr>
          <p:spPr bwMode="auto">
            <a:xfrm>
              <a:off x="1043" y="186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9" name="Rectangle 26"/>
            <p:cNvSpPr>
              <a:spLocks noChangeArrowheads="1"/>
            </p:cNvSpPr>
            <p:nvPr/>
          </p:nvSpPr>
          <p:spPr bwMode="auto">
            <a:xfrm>
              <a:off x="2860" y="1862"/>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27"/>
            <p:cNvSpPr>
              <a:spLocks noChangeArrowheads="1"/>
            </p:cNvSpPr>
            <p:nvPr/>
          </p:nvSpPr>
          <p:spPr bwMode="auto">
            <a:xfrm>
              <a:off x="800" y="207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1" name="Rectangle 28"/>
            <p:cNvSpPr>
              <a:spLocks noChangeArrowheads="1"/>
            </p:cNvSpPr>
            <p:nvPr/>
          </p:nvSpPr>
          <p:spPr bwMode="auto">
            <a:xfrm>
              <a:off x="949" y="2103"/>
              <a:ext cx="11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 name="Rectangle 29"/>
            <p:cNvSpPr>
              <a:spLocks noChangeArrowheads="1"/>
            </p:cNvSpPr>
            <p:nvPr/>
          </p:nvSpPr>
          <p:spPr bwMode="auto">
            <a:xfrm>
              <a:off x="1043" y="207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3" name="Rectangle 30"/>
            <p:cNvSpPr>
              <a:spLocks noChangeArrowheads="1"/>
            </p:cNvSpPr>
            <p:nvPr/>
          </p:nvSpPr>
          <p:spPr bwMode="auto">
            <a:xfrm>
              <a:off x="2588" y="207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4" name="Rectangle 31"/>
            <p:cNvSpPr>
              <a:spLocks noChangeArrowheads="1"/>
            </p:cNvSpPr>
            <p:nvPr/>
          </p:nvSpPr>
          <p:spPr bwMode="auto">
            <a:xfrm>
              <a:off x="800" y="228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 name="Rectangle 32"/>
            <p:cNvSpPr>
              <a:spLocks noChangeArrowheads="1"/>
            </p:cNvSpPr>
            <p:nvPr/>
          </p:nvSpPr>
          <p:spPr bwMode="auto">
            <a:xfrm>
              <a:off x="949" y="2313"/>
              <a:ext cx="11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Rectangle 33"/>
            <p:cNvSpPr>
              <a:spLocks noChangeArrowheads="1"/>
            </p:cNvSpPr>
            <p:nvPr/>
          </p:nvSpPr>
          <p:spPr bwMode="auto">
            <a:xfrm>
              <a:off x="1043" y="228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7" name="Rectangle 34"/>
            <p:cNvSpPr>
              <a:spLocks noChangeArrowheads="1"/>
            </p:cNvSpPr>
            <p:nvPr/>
          </p:nvSpPr>
          <p:spPr bwMode="auto">
            <a:xfrm>
              <a:off x="5033" y="2282"/>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000000"/>
                  </a:solidFill>
                  <a:effectLst/>
                  <a:latin typeface="Arial Black" panose="020B0A040201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 name="Rectangle 35"/>
            <p:cNvSpPr>
              <a:spLocks noChangeArrowheads="1"/>
            </p:cNvSpPr>
            <p:nvPr/>
          </p:nvSpPr>
          <p:spPr bwMode="auto">
            <a:xfrm>
              <a:off x="70" y="2491"/>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9" name="Rectangle 36"/>
            <p:cNvSpPr>
              <a:spLocks noChangeArrowheads="1"/>
            </p:cNvSpPr>
            <p:nvPr/>
          </p:nvSpPr>
          <p:spPr bwMode="auto">
            <a:xfrm>
              <a:off x="313" y="270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0" name="Rectangle 37"/>
            <p:cNvSpPr>
              <a:spLocks noChangeArrowheads="1"/>
            </p:cNvSpPr>
            <p:nvPr/>
          </p:nvSpPr>
          <p:spPr bwMode="auto">
            <a:xfrm>
              <a:off x="462" y="2734"/>
              <a:ext cx="11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 name="Rectangle 38"/>
            <p:cNvSpPr>
              <a:spLocks noChangeArrowheads="1"/>
            </p:cNvSpPr>
            <p:nvPr/>
          </p:nvSpPr>
          <p:spPr bwMode="auto">
            <a:xfrm>
              <a:off x="556" y="270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2" name="Rectangle 39"/>
            <p:cNvSpPr>
              <a:spLocks noChangeArrowheads="1"/>
            </p:cNvSpPr>
            <p:nvPr/>
          </p:nvSpPr>
          <p:spPr bwMode="auto">
            <a:xfrm>
              <a:off x="6223" y="2703"/>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Rectangle 40"/>
            <p:cNvSpPr>
              <a:spLocks noChangeArrowheads="1"/>
            </p:cNvSpPr>
            <p:nvPr/>
          </p:nvSpPr>
          <p:spPr bwMode="auto">
            <a:xfrm>
              <a:off x="70" y="2912"/>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41"/>
            <p:cNvSpPr>
              <a:spLocks noChangeArrowheads="1"/>
            </p:cNvSpPr>
            <p:nvPr/>
          </p:nvSpPr>
          <p:spPr bwMode="auto">
            <a:xfrm>
              <a:off x="70" y="3122"/>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5" name="Rectangle 42"/>
            <p:cNvSpPr>
              <a:spLocks noChangeArrowheads="1"/>
            </p:cNvSpPr>
            <p:nvPr/>
          </p:nvSpPr>
          <p:spPr bwMode="auto">
            <a:xfrm>
              <a:off x="70" y="333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6" name="Rectangle 43"/>
            <p:cNvSpPr>
              <a:spLocks noChangeArrowheads="1"/>
            </p:cNvSpPr>
            <p:nvPr/>
          </p:nvSpPr>
          <p:spPr bwMode="auto">
            <a:xfrm>
              <a:off x="3316" y="333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7" name="Rectangle 44"/>
            <p:cNvSpPr>
              <a:spLocks noChangeArrowheads="1"/>
            </p:cNvSpPr>
            <p:nvPr/>
          </p:nvSpPr>
          <p:spPr bwMode="auto">
            <a:xfrm>
              <a:off x="5860" y="3332"/>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8" name="Rectangle 45"/>
            <p:cNvSpPr>
              <a:spLocks noChangeArrowheads="1"/>
            </p:cNvSpPr>
            <p:nvPr/>
          </p:nvSpPr>
          <p:spPr bwMode="auto">
            <a:xfrm>
              <a:off x="313" y="354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9" name="Rectangle 46"/>
            <p:cNvSpPr>
              <a:spLocks noChangeArrowheads="1"/>
            </p:cNvSpPr>
            <p:nvPr/>
          </p:nvSpPr>
          <p:spPr bwMode="auto">
            <a:xfrm>
              <a:off x="462" y="3574"/>
              <a:ext cx="11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0" name="Rectangle 47"/>
            <p:cNvSpPr>
              <a:spLocks noChangeArrowheads="1"/>
            </p:cNvSpPr>
            <p:nvPr/>
          </p:nvSpPr>
          <p:spPr bwMode="auto">
            <a:xfrm>
              <a:off x="556" y="354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1" name="Rectangle 48"/>
            <p:cNvSpPr>
              <a:spLocks noChangeArrowheads="1"/>
            </p:cNvSpPr>
            <p:nvPr/>
          </p:nvSpPr>
          <p:spPr bwMode="auto">
            <a:xfrm>
              <a:off x="4530" y="3543"/>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2" name="Rectangle 49"/>
            <p:cNvSpPr>
              <a:spLocks noChangeArrowheads="1"/>
            </p:cNvSpPr>
            <p:nvPr/>
          </p:nvSpPr>
          <p:spPr bwMode="auto">
            <a:xfrm>
              <a:off x="4579" y="354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3" name="Rectangle 50"/>
            <p:cNvSpPr>
              <a:spLocks noChangeArrowheads="1"/>
            </p:cNvSpPr>
            <p:nvPr/>
          </p:nvSpPr>
          <p:spPr bwMode="auto">
            <a:xfrm>
              <a:off x="5255" y="3543"/>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4" name="Rectangle 51"/>
            <p:cNvSpPr>
              <a:spLocks noChangeArrowheads="1"/>
            </p:cNvSpPr>
            <p:nvPr/>
          </p:nvSpPr>
          <p:spPr bwMode="auto">
            <a:xfrm>
              <a:off x="313" y="375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5" name="Rectangle 52"/>
            <p:cNvSpPr>
              <a:spLocks noChangeArrowheads="1"/>
            </p:cNvSpPr>
            <p:nvPr/>
          </p:nvSpPr>
          <p:spPr bwMode="auto">
            <a:xfrm>
              <a:off x="462" y="3784"/>
              <a:ext cx="11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6" name="Rectangle 53"/>
            <p:cNvSpPr>
              <a:spLocks noChangeArrowheads="1"/>
            </p:cNvSpPr>
            <p:nvPr/>
          </p:nvSpPr>
          <p:spPr bwMode="auto">
            <a:xfrm>
              <a:off x="556" y="375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7" name="Rectangle 54"/>
            <p:cNvSpPr>
              <a:spLocks noChangeArrowheads="1"/>
            </p:cNvSpPr>
            <p:nvPr/>
          </p:nvSpPr>
          <p:spPr bwMode="auto">
            <a:xfrm>
              <a:off x="5973" y="3753"/>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8" name="Rectangle 55"/>
            <p:cNvSpPr>
              <a:spLocks noChangeArrowheads="1"/>
            </p:cNvSpPr>
            <p:nvPr/>
          </p:nvSpPr>
          <p:spPr bwMode="auto">
            <a:xfrm>
              <a:off x="313" y="396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9" name="Rectangle 56"/>
            <p:cNvSpPr>
              <a:spLocks noChangeArrowheads="1"/>
            </p:cNvSpPr>
            <p:nvPr/>
          </p:nvSpPr>
          <p:spPr bwMode="auto">
            <a:xfrm>
              <a:off x="462" y="3993"/>
              <a:ext cx="11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0" name="Rectangle 57"/>
            <p:cNvSpPr>
              <a:spLocks noChangeArrowheads="1"/>
            </p:cNvSpPr>
            <p:nvPr/>
          </p:nvSpPr>
          <p:spPr bwMode="auto">
            <a:xfrm>
              <a:off x="556" y="396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1" name="Rectangle 58"/>
            <p:cNvSpPr>
              <a:spLocks noChangeArrowheads="1"/>
            </p:cNvSpPr>
            <p:nvPr/>
          </p:nvSpPr>
          <p:spPr bwMode="auto">
            <a:xfrm>
              <a:off x="3645" y="3962"/>
              <a:ext cx="13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Arial Black" panose="020B0A040201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303097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normAutofit/>
          </a:bodyPr>
          <a:lstStyle/>
          <a:p>
            <a:r>
              <a:rPr lang="en-US" b="1" u="sng" dirty="0" smtClean="0"/>
              <a:t>SAFETY CARDS</a:t>
            </a:r>
            <a:endParaRPr lang="en-US" b="1" u="sng" dirty="0"/>
          </a:p>
        </p:txBody>
      </p:sp>
      <p:sp>
        <p:nvSpPr>
          <p:cNvPr id="3" name="Subtitle 2"/>
          <p:cNvSpPr>
            <a:spLocks noGrp="1"/>
          </p:cNvSpPr>
          <p:nvPr>
            <p:ph type="subTitle" idx="1"/>
          </p:nvPr>
        </p:nvSpPr>
        <p:spPr>
          <a:xfrm>
            <a:off x="0" y="956603"/>
            <a:ext cx="12192000" cy="4712677"/>
          </a:xfrm>
        </p:spPr>
        <p:txBody>
          <a:bodyPr>
            <a:normAutofit/>
          </a:bodyPr>
          <a:lstStyle/>
          <a:p>
            <a:pPr algn="l"/>
            <a:r>
              <a:rPr lang="en-US" sz="2800" dirty="0" smtClean="0"/>
              <a:t>The Safety Cards were filled out on line and will be distributed to the coaches</a:t>
            </a:r>
          </a:p>
          <a:p>
            <a:pPr marL="914400" lvl="1" indent="-457200" algn="l">
              <a:buFont typeface="Arial" panose="020B0604020202020204" pitchFamily="34" charset="0"/>
              <a:buChar char="•"/>
            </a:pPr>
            <a:endParaRPr lang="en-US" sz="2400" dirty="0" smtClean="0"/>
          </a:p>
          <a:p>
            <a:pPr lvl="1" algn="l"/>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pic>
        <p:nvPicPr>
          <p:cNvPr id="5" name="Picture 4"/>
          <p:cNvPicPr>
            <a:picLocks noChangeAspect="1"/>
          </p:cNvPicPr>
          <p:nvPr/>
        </p:nvPicPr>
        <p:blipFill>
          <a:blip r:embed="rId3"/>
          <a:stretch>
            <a:fillRect/>
          </a:stretch>
        </p:blipFill>
        <p:spPr>
          <a:xfrm>
            <a:off x="3643532" y="1828800"/>
            <a:ext cx="6049107" cy="5029200"/>
          </a:xfrm>
          <a:prstGeom prst="rect">
            <a:avLst/>
          </a:prstGeom>
        </p:spPr>
      </p:pic>
    </p:spTree>
    <p:extLst>
      <p:ext uri="{BB962C8B-B14F-4D97-AF65-F5344CB8AC3E}">
        <p14:creationId xmlns:p14="http://schemas.microsoft.com/office/powerpoint/2010/main" val="611735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normAutofit/>
          </a:bodyPr>
          <a:lstStyle/>
          <a:p>
            <a:r>
              <a:rPr lang="en-US" b="1" u="sng" dirty="0" smtClean="0"/>
              <a:t>SAFETY CARDS</a:t>
            </a:r>
            <a:endParaRPr lang="en-US" b="1" u="sng" dirty="0"/>
          </a:p>
        </p:txBody>
      </p:sp>
      <p:sp>
        <p:nvSpPr>
          <p:cNvPr id="3" name="Subtitle 2"/>
          <p:cNvSpPr>
            <a:spLocks noGrp="1"/>
          </p:cNvSpPr>
          <p:nvPr>
            <p:ph type="subTitle" idx="1"/>
          </p:nvPr>
        </p:nvSpPr>
        <p:spPr>
          <a:xfrm>
            <a:off x="0" y="956603"/>
            <a:ext cx="12192000" cy="4712677"/>
          </a:xfrm>
        </p:spPr>
        <p:txBody>
          <a:bodyPr>
            <a:normAutofit/>
          </a:bodyPr>
          <a:lstStyle/>
          <a:p>
            <a:pPr marL="457200" indent="-457200" algn="l">
              <a:buFont typeface="Arial" panose="020B0604020202020204" pitchFamily="34" charset="0"/>
              <a:buChar char="•"/>
            </a:pPr>
            <a:r>
              <a:rPr lang="en-US" sz="2800" dirty="0" smtClean="0"/>
              <a:t>MANAGERS/COACHES</a:t>
            </a:r>
          </a:p>
          <a:p>
            <a:pPr marL="914400" lvl="1" indent="-457200" algn="l">
              <a:buFont typeface="Arial" panose="020B0604020202020204" pitchFamily="34" charset="0"/>
              <a:buChar char="•"/>
            </a:pPr>
            <a:r>
              <a:rPr lang="en-US" dirty="0" smtClean="0"/>
              <a:t>ALLERGIES OF PLAYERS</a:t>
            </a:r>
          </a:p>
          <a:p>
            <a:pPr marL="1371600" lvl="2" indent="-457200" algn="l">
              <a:buFont typeface="Arial" panose="020B0604020202020204" pitchFamily="34" charset="0"/>
              <a:buChar char="•"/>
            </a:pPr>
            <a:r>
              <a:rPr lang="en-US" dirty="0" smtClean="0"/>
              <a:t>PEANUTS</a:t>
            </a:r>
          </a:p>
          <a:p>
            <a:pPr marL="1371600" lvl="2" indent="-457200" algn="l">
              <a:buFont typeface="Arial" panose="020B0604020202020204" pitchFamily="34" charset="0"/>
              <a:buChar char="•"/>
            </a:pPr>
            <a:r>
              <a:rPr lang="en-US" dirty="0" smtClean="0"/>
              <a:t>BEE STINGS</a:t>
            </a:r>
          </a:p>
          <a:p>
            <a:pPr marL="1371600" lvl="2" indent="-457200" algn="l">
              <a:buFont typeface="Arial" panose="020B0604020202020204" pitchFamily="34" charset="0"/>
              <a:buChar char="•"/>
            </a:pPr>
            <a:r>
              <a:rPr lang="en-US" dirty="0" smtClean="0"/>
              <a:t>MEDICATIONS</a:t>
            </a:r>
          </a:p>
          <a:p>
            <a:pPr marL="914400" lvl="1" indent="-457200" algn="l">
              <a:buFont typeface="Arial" panose="020B0604020202020204" pitchFamily="34" charset="0"/>
              <a:buChar char="•"/>
            </a:pPr>
            <a:r>
              <a:rPr lang="en-US" dirty="0" smtClean="0"/>
              <a:t>MEDICAL CONDITIONS</a:t>
            </a:r>
          </a:p>
          <a:p>
            <a:pPr marL="1371600" lvl="2" indent="-457200" algn="l">
              <a:buFont typeface="Arial" panose="020B0604020202020204" pitchFamily="34" charset="0"/>
              <a:buChar char="•"/>
            </a:pPr>
            <a:r>
              <a:rPr lang="en-US" dirty="0" smtClean="0"/>
              <a:t>DIABETIC</a:t>
            </a:r>
          </a:p>
          <a:p>
            <a:pPr marL="1371600" lvl="2" indent="-457200" algn="l">
              <a:buFont typeface="Arial" panose="020B0604020202020204" pitchFamily="34" charset="0"/>
              <a:buChar char="•"/>
            </a:pPr>
            <a:r>
              <a:rPr lang="en-US" dirty="0" smtClean="0"/>
              <a:t>ASTHMA</a:t>
            </a:r>
          </a:p>
          <a:p>
            <a:pPr marL="1371600" lvl="2" indent="-4572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smtClean="0"/>
              <a:t>ANY MEDICATION NEEDS TO BE DISPENSED BY PARENTS/PLAYERS</a:t>
            </a:r>
          </a:p>
          <a:p>
            <a:pPr algn="l"/>
            <a:endParaRPr lang="en-US" dirty="0" smtClean="0"/>
          </a:p>
          <a:p>
            <a:pPr marL="914400" lvl="1" indent="-457200" algn="l">
              <a:buFont typeface="Arial" panose="020B0604020202020204" pitchFamily="34" charset="0"/>
              <a:buChar char="•"/>
            </a:pPr>
            <a:endParaRPr lang="en-US" sz="2400" dirty="0" smtClean="0"/>
          </a:p>
          <a:p>
            <a:pPr lvl="1" algn="l"/>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spTree>
    <p:extLst>
      <p:ext uri="{BB962C8B-B14F-4D97-AF65-F5344CB8AC3E}">
        <p14:creationId xmlns:p14="http://schemas.microsoft.com/office/powerpoint/2010/main" val="39729069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lstStyle/>
          <a:p>
            <a:r>
              <a:rPr lang="en-US" b="1" u="sng" dirty="0" smtClean="0"/>
              <a:t>REPORTING OF INJURIES</a:t>
            </a:r>
            <a:endParaRPr lang="en-US" b="1" u="sng" dirty="0"/>
          </a:p>
        </p:txBody>
      </p:sp>
      <p:sp>
        <p:nvSpPr>
          <p:cNvPr id="3" name="Subtitle 2"/>
          <p:cNvSpPr>
            <a:spLocks noGrp="1"/>
          </p:cNvSpPr>
          <p:nvPr>
            <p:ph type="subTitle" idx="1"/>
          </p:nvPr>
        </p:nvSpPr>
        <p:spPr>
          <a:xfrm>
            <a:off x="0" y="956603"/>
            <a:ext cx="12192000" cy="4712677"/>
          </a:xfrm>
        </p:spPr>
        <p:txBody>
          <a:bodyPr>
            <a:normAutofit/>
          </a:bodyPr>
          <a:lstStyle/>
          <a:p>
            <a:pPr algn="l"/>
            <a:endParaRPr lang="en-US" sz="2800" dirty="0" smtClean="0"/>
          </a:p>
          <a:p>
            <a:pPr marL="914400" lvl="1" indent="-457200" algn="l">
              <a:buFont typeface="Arial" panose="020B0604020202020204" pitchFamily="34" charset="0"/>
              <a:buChar char="•"/>
            </a:pPr>
            <a:endParaRPr lang="en-US" sz="2400" dirty="0" smtClean="0"/>
          </a:p>
          <a:p>
            <a:pPr lvl="1" algn="l"/>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pic>
        <p:nvPicPr>
          <p:cNvPr id="6" name="Picture 5"/>
          <p:cNvPicPr>
            <a:picLocks noChangeAspect="1"/>
          </p:cNvPicPr>
          <p:nvPr/>
        </p:nvPicPr>
        <p:blipFill>
          <a:blip r:embed="rId3"/>
          <a:stretch>
            <a:fillRect/>
          </a:stretch>
        </p:blipFill>
        <p:spPr>
          <a:xfrm>
            <a:off x="190645" y="1327812"/>
            <a:ext cx="12151992" cy="3746464"/>
          </a:xfrm>
          <a:prstGeom prst="rect">
            <a:avLst/>
          </a:prstGeom>
        </p:spPr>
      </p:pic>
    </p:spTree>
    <p:extLst>
      <p:ext uri="{BB962C8B-B14F-4D97-AF65-F5344CB8AC3E}">
        <p14:creationId xmlns:p14="http://schemas.microsoft.com/office/powerpoint/2010/main" val="14086962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lstStyle/>
          <a:p>
            <a:r>
              <a:rPr lang="en-US" b="1" u="sng" dirty="0" smtClean="0"/>
              <a:t>REPORTING OF INJURIES</a:t>
            </a:r>
            <a:endParaRPr lang="en-US" b="1" u="sng" dirty="0"/>
          </a:p>
        </p:txBody>
      </p:sp>
      <p:sp>
        <p:nvSpPr>
          <p:cNvPr id="3" name="Subtitle 2"/>
          <p:cNvSpPr>
            <a:spLocks noGrp="1"/>
          </p:cNvSpPr>
          <p:nvPr>
            <p:ph type="subTitle" idx="1"/>
          </p:nvPr>
        </p:nvSpPr>
        <p:spPr>
          <a:xfrm>
            <a:off x="0" y="956603"/>
            <a:ext cx="12192000" cy="4712677"/>
          </a:xfrm>
        </p:spPr>
        <p:txBody>
          <a:bodyPr>
            <a:normAutofit/>
          </a:bodyPr>
          <a:lstStyle/>
          <a:p>
            <a:pPr algn="l"/>
            <a:endParaRPr lang="en-US" sz="2800" dirty="0" smtClean="0"/>
          </a:p>
          <a:p>
            <a:pPr marL="914400" lvl="1" indent="-457200" algn="l">
              <a:buFont typeface="Arial" panose="020B0604020202020204" pitchFamily="34" charset="0"/>
              <a:buChar char="•"/>
            </a:pPr>
            <a:endParaRPr lang="en-US" sz="2400" dirty="0" smtClean="0"/>
          </a:p>
          <a:p>
            <a:pPr lvl="1" algn="l"/>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sp>
        <p:nvSpPr>
          <p:cNvPr id="7" name="Rectangle 6"/>
          <p:cNvSpPr/>
          <p:nvPr/>
        </p:nvSpPr>
        <p:spPr>
          <a:xfrm>
            <a:off x="646914" y="956602"/>
            <a:ext cx="9320045" cy="4616648"/>
          </a:xfrm>
          <a:prstGeom prst="rect">
            <a:avLst/>
          </a:prstGeom>
          <a:solidFill>
            <a:schemeClr val="bg1"/>
          </a:solidFill>
        </p:spPr>
        <p:txBody>
          <a:bodyPr wrap="square">
            <a:spAutoFit/>
          </a:bodyPr>
          <a:lstStyle/>
          <a:p>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Process:</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All injuries will be documented on the Little League Baseball &amp; Softball Accident Notification Form </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The Little League Baseball &amp; Softball Accident Notification Form are located in each team’s first aid kit and additional forms are on MFLL web site as well as the upper/lower concession stands in the supplemental first aid kits</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The completed Little League Baseball &amp; Softball Accident Notification Form will be submitted within 48 hours of the incident.  The Safety Officer will be the procurer of the injury forms.    The forms will be collected from the “mailbox” located at the MFLL complex on a daily basis.</a:t>
            </a:r>
          </a:p>
          <a:p>
            <a:pPr marL="342900" marR="0" lvl="0" indent="-342900">
              <a:spcBef>
                <a:spcPts val="0"/>
              </a:spcBef>
              <a:spcAft>
                <a:spcPts val="0"/>
              </a:spcAft>
              <a:buFont typeface="Symbol" panose="05050102010706020507" pitchFamily="18" charset="2"/>
              <a:buChar char=""/>
            </a:pPr>
            <a:r>
              <a:rPr lang="en-US" sz="1400" b="1" dirty="0" smtClean="0">
                <a:latin typeface="Arial" panose="020B0604020202020204" pitchFamily="34" charset="0"/>
                <a:ea typeface="Calibri" panose="020F0502020204030204" pitchFamily="34" charset="0"/>
                <a:cs typeface="Times New Roman" panose="02020603050405020304" pitchFamily="18" charset="0"/>
              </a:rPr>
              <a:t>Please make sure that the parents/players information is on the form with contact information</a:t>
            </a:r>
          </a:p>
          <a:p>
            <a:pPr marL="342900" marR="0" lvl="0" indent="-342900">
              <a:spcBef>
                <a:spcPts val="0"/>
              </a:spcBef>
              <a:spcAft>
                <a:spcPts val="0"/>
              </a:spcAft>
              <a:buFont typeface="Symbol" panose="05050102010706020507" pitchFamily="18" charset="2"/>
              <a:buChar char=""/>
            </a:pP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Coaches:   Ensure that the form is completely filled out prior to submission</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The coach or league official will also notify the safety officer when the incident occurs either by phone or by email.   The contact information is below:</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Safety Officer:  Roger Caplinger, ATC/L  </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414-688-7178 (cell)</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400" b="1" dirty="0">
                <a:latin typeface="Arial" panose="020B0604020202020204" pitchFamily="34" charset="0"/>
                <a:cs typeface="Arial" panose="020B0604020202020204" pitchFamily="34" charset="0"/>
                <a:hlinkClick r:id="rId3"/>
              </a:rPr>
              <a:t>Roger.caplinger@brewers.com</a:t>
            </a: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 (email)</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R="0" lvl="1">
              <a:spcBef>
                <a:spcPts val="0"/>
              </a:spcBef>
              <a:spcAft>
                <a:spcPts val="0"/>
              </a:spcAft>
            </a:pP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A copy of the Little League Baseball &amp; Softball Accident Report will be forwarded to the Little League International Headquarters within 20 days after the accident per form instructions, by the MFLL Safety Officer</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The Safety Officer will input the injury into the injury surveillance system (MFLL) and follow up with parents within 24 hours after the Little League Baseball &amp; Softball Accident Report is received.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19596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lstStyle/>
          <a:p>
            <a:r>
              <a:rPr lang="en-US" b="1" u="sng" dirty="0" smtClean="0"/>
              <a:t>REPORTING OF INJURIES</a:t>
            </a:r>
            <a:endParaRPr lang="en-US" b="1" u="sng" dirty="0"/>
          </a:p>
        </p:txBody>
      </p:sp>
      <p:sp>
        <p:nvSpPr>
          <p:cNvPr id="3" name="Subtitle 2"/>
          <p:cNvSpPr>
            <a:spLocks noGrp="1"/>
          </p:cNvSpPr>
          <p:nvPr>
            <p:ph type="subTitle" idx="1"/>
          </p:nvPr>
        </p:nvSpPr>
        <p:spPr>
          <a:xfrm>
            <a:off x="0" y="956603"/>
            <a:ext cx="12192000" cy="4712677"/>
          </a:xfrm>
        </p:spPr>
        <p:txBody>
          <a:bodyPr>
            <a:normAutofit/>
          </a:bodyPr>
          <a:lstStyle/>
          <a:p>
            <a:pPr algn="l"/>
            <a:endParaRPr lang="en-US" sz="2800" dirty="0" smtClean="0"/>
          </a:p>
          <a:p>
            <a:pPr marL="914400" lvl="1" indent="-457200" algn="l">
              <a:buFont typeface="Arial" panose="020B0604020202020204" pitchFamily="34" charset="0"/>
              <a:buChar char="•"/>
            </a:pPr>
            <a:r>
              <a:rPr lang="en-US" sz="2400" dirty="0" smtClean="0"/>
              <a:t>ACCIDENT CLAIM FORM</a:t>
            </a:r>
          </a:p>
          <a:p>
            <a:pPr marL="1371600" lvl="2" indent="-457200" algn="l">
              <a:buFont typeface="Arial" panose="020B0604020202020204" pitchFamily="34" charset="0"/>
              <a:buChar char="•"/>
            </a:pPr>
            <a:r>
              <a:rPr lang="en-US" sz="2200" dirty="0" smtClean="0"/>
              <a:t>PAGE 1</a:t>
            </a:r>
          </a:p>
          <a:p>
            <a:pPr lvl="1" algn="l"/>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pic>
        <p:nvPicPr>
          <p:cNvPr id="5" name="Picture 4"/>
          <p:cNvPicPr>
            <a:picLocks noChangeAspect="1"/>
          </p:cNvPicPr>
          <p:nvPr/>
        </p:nvPicPr>
        <p:blipFill>
          <a:blip r:embed="rId3"/>
          <a:stretch>
            <a:fillRect/>
          </a:stretch>
        </p:blipFill>
        <p:spPr>
          <a:xfrm>
            <a:off x="5226367" y="956603"/>
            <a:ext cx="4572000" cy="5962491"/>
          </a:xfrm>
          <a:prstGeom prst="rect">
            <a:avLst/>
          </a:prstGeom>
        </p:spPr>
      </p:pic>
    </p:spTree>
    <p:extLst>
      <p:ext uri="{BB962C8B-B14F-4D97-AF65-F5344CB8AC3E}">
        <p14:creationId xmlns:p14="http://schemas.microsoft.com/office/powerpoint/2010/main" val="1810328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normAutofit/>
          </a:bodyPr>
          <a:lstStyle/>
          <a:p>
            <a:r>
              <a:rPr lang="en-US" b="1" u="sng" dirty="0" smtClean="0"/>
              <a:t>Concussions</a:t>
            </a:r>
            <a:endParaRPr lang="en-US" b="1" u="sng" dirty="0"/>
          </a:p>
        </p:txBody>
      </p:sp>
      <p:sp>
        <p:nvSpPr>
          <p:cNvPr id="3" name="Subtitle 2"/>
          <p:cNvSpPr>
            <a:spLocks noGrp="1"/>
          </p:cNvSpPr>
          <p:nvPr>
            <p:ph type="subTitle" idx="1"/>
          </p:nvPr>
        </p:nvSpPr>
        <p:spPr>
          <a:xfrm>
            <a:off x="0" y="956603"/>
            <a:ext cx="12192000" cy="4712677"/>
          </a:xfrm>
        </p:spPr>
        <p:txBody>
          <a:bodyPr>
            <a:normAutofit/>
          </a:bodyPr>
          <a:lstStyle/>
          <a:p>
            <a:pPr marL="914400" lvl="1" indent="-457200" algn="l">
              <a:buFont typeface="Arial" panose="020B0604020202020204" pitchFamily="34" charset="0"/>
              <a:buChar char="•"/>
            </a:pPr>
            <a:endParaRPr lang="en-US" sz="2400" dirty="0"/>
          </a:p>
          <a:p>
            <a:pPr marL="800100" lvl="1" indent="-342900" algn="l">
              <a:buFont typeface="Arial" panose="020B0604020202020204" pitchFamily="34" charset="0"/>
              <a:buChar char="•"/>
            </a:pPr>
            <a:r>
              <a:rPr lang="en-US" sz="2800" dirty="0" smtClean="0"/>
              <a:t>CDC HEADS UP PROGRAM</a:t>
            </a:r>
          </a:p>
          <a:p>
            <a:pPr marL="800100" lvl="1" indent="-342900" algn="l">
              <a:buFont typeface="Arial" panose="020B0604020202020204" pitchFamily="34" charset="0"/>
              <a:buChar char="•"/>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683" y="956603"/>
            <a:ext cx="2441543" cy="1828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3847" y="3832443"/>
            <a:ext cx="3657600" cy="254582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346" y="3301392"/>
            <a:ext cx="3749040" cy="272238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2960" y="247620"/>
            <a:ext cx="3657600" cy="2787095"/>
          </a:xfrm>
          <a:prstGeom prst="rect">
            <a:avLst/>
          </a:prstGeom>
        </p:spPr>
      </p:pic>
    </p:spTree>
    <p:extLst>
      <p:ext uri="{BB962C8B-B14F-4D97-AF65-F5344CB8AC3E}">
        <p14:creationId xmlns:p14="http://schemas.microsoft.com/office/powerpoint/2010/main" val="84906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lstStyle/>
          <a:p>
            <a:r>
              <a:rPr lang="en-US" b="1" u="sng" dirty="0" smtClean="0"/>
              <a:t>REPORTING OF INJURIES</a:t>
            </a:r>
            <a:endParaRPr lang="en-US" b="1" u="sng" dirty="0"/>
          </a:p>
        </p:txBody>
      </p:sp>
      <p:sp>
        <p:nvSpPr>
          <p:cNvPr id="3" name="Subtitle 2"/>
          <p:cNvSpPr>
            <a:spLocks noGrp="1"/>
          </p:cNvSpPr>
          <p:nvPr>
            <p:ph type="subTitle" idx="1"/>
          </p:nvPr>
        </p:nvSpPr>
        <p:spPr>
          <a:xfrm>
            <a:off x="0" y="956603"/>
            <a:ext cx="12192000" cy="4712677"/>
          </a:xfrm>
        </p:spPr>
        <p:txBody>
          <a:bodyPr>
            <a:normAutofit/>
          </a:bodyPr>
          <a:lstStyle/>
          <a:p>
            <a:pPr algn="l"/>
            <a:endParaRPr lang="en-US" sz="2800" dirty="0" smtClean="0"/>
          </a:p>
          <a:p>
            <a:pPr marL="914400" lvl="1" indent="-457200" algn="l">
              <a:buFont typeface="Arial" panose="020B0604020202020204" pitchFamily="34" charset="0"/>
              <a:buChar char="•"/>
            </a:pPr>
            <a:r>
              <a:rPr lang="en-US" sz="2400" dirty="0" smtClean="0"/>
              <a:t>ACCIDENT CLAIM FORM</a:t>
            </a:r>
          </a:p>
          <a:p>
            <a:pPr marL="1371600" lvl="2" indent="-457200" algn="l">
              <a:buFont typeface="Arial" panose="020B0604020202020204" pitchFamily="34" charset="0"/>
              <a:buChar char="•"/>
            </a:pPr>
            <a:r>
              <a:rPr lang="en-US" sz="2200" dirty="0" smtClean="0"/>
              <a:t>PAGE 2</a:t>
            </a:r>
          </a:p>
          <a:p>
            <a:pPr lvl="1" algn="l"/>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pic>
        <p:nvPicPr>
          <p:cNvPr id="6" name="Picture 5"/>
          <p:cNvPicPr>
            <a:picLocks noChangeAspect="1"/>
          </p:cNvPicPr>
          <p:nvPr/>
        </p:nvPicPr>
        <p:blipFill>
          <a:blip r:embed="rId3"/>
          <a:stretch>
            <a:fillRect/>
          </a:stretch>
        </p:blipFill>
        <p:spPr>
          <a:xfrm>
            <a:off x="5291211" y="956603"/>
            <a:ext cx="4389120" cy="5860773"/>
          </a:xfrm>
          <a:prstGeom prst="rect">
            <a:avLst/>
          </a:prstGeom>
        </p:spPr>
      </p:pic>
    </p:spTree>
    <p:extLst>
      <p:ext uri="{BB962C8B-B14F-4D97-AF65-F5344CB8AC3E}">
        <p14:creationId xmlns:p14="http://schemas.microsoft.com/office/powerpoint/2010/main" val="5559238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normAutofit/>
          </a:bodyPr>
          <a:lstStyle/>
          <a:p>
            <a:r>
              <a:rPr lang="en-US" b="1" u="sng" dirty="0" smtClean="0"/>
              <a:t> INJURIES</a:t>
            </a:r>
            <a:endParaRPr lang="en-US" b="1" u="sng" dirty="0"/>
          </a:p>
        </p:txBody>
      </p:sp>
      <p:sp>
        <p:nvSpPr>
          <p:cNvPr id="3" name="Subtitle 2"/>
          <p:cNvSpPr>
            <a:spLocks noGrp="1"/>
          </p:cNvSpPr>
          <p:nvPr>
            <p:ph type="subTitle" idx="1"/>
          </p:nvPr>
        </p:nvSpPr>
        <p:spPr>
          <a:xfrm>
            <a:off x="0" y="956603"/>
            <a:ext cx="12192000" cy="6093902"/>
          </a:xfrm>
        </p:spPr>
        <p:txBody>
          <a:bodyPr>
            <a:normAutofit/>
          </a:bodyPr>
          <a:lstStyle/>
          <a:p>
            <a:pPr algn="l"/>
            <a:endParaRPr lang="en-US" sz="2800" dirty="0" smtClean="0"/>
          </a:p>
          <a:p>
            <a:pPr marL="914400" lvl="1" indent="-457200" algn="l">
              <a:buFont typeface="Arial" panose="020B0604020202020204" pitchFamily="34" charset="0"/>
              <a:buChar char="•"/>
            </a:pPr>
            <a:r>
              <a:rPr lang="en-US" sz="2400" dirty="0" smtClean="0"/>
              <a:t>2007-PRESENT   LITTLE LEAGUE INTERNATIONAL</a:t>
            </a:r>
          </a:p>
          <a:p>
            <a:pPr marL="1371600" lvl="2" indent="-457200" algn="l">
              <a:buFont typeface="Arial" panose="020B0604020202020204" pitchFamily="34" charset="0"/>
              <a:buChar char="•"/>
            </a:pPr>
            <a:r>
              <a:rPr lang="en-US" sz="2200" dirty="0" smtClean="0"/>
              <a:t>PITCH COUNTS   DECLINE IN INJURIES BY 30%</a:t>
            </a:r>
          </a:p>
          <a:p>
            <a:pPr marL="914400" lvl="1" indent="-457200" algn="l">
              <a:buFont typeface="Arial" panose="020B0604020202020204" pitchFamily="34" charset="0"/>
              <a:buChar char="•"/>
            </a:pPr>
            <a:r>
              <a:rPr lang="en-US" sz="2400" dirty="0" smtClean="0"/>
              <a:t>2016</a:t>
            </a:r>
            <a:endParaRPr lang="en-US" sz="2400" dirty="0" smtClean="0"/>
          </a:p>
          <a:p>
            <a:pPr marL="1371600" lvl="2" indent="-457200" algn="l">
              <a:buFont typeface="Arial" panose="020B0604020202020204" pitchFamily="34" charset="0"/>
              <a:buChar char="•"/>
            </a:pPr>
            <a:r>
              <a:rPr lang="en-US" sz="2200" dirty="0" smtClean="0"/>
              <a:t>HIGH SCHOOL PLAYERS (PITCHERS) MAKE UP 18% OF ALL ELBOW RECONSTRUCTIONS</a:t>
            </a:r>
          </a:p>
          <a:p>
            <a:pPr marL="1371600" lvl="2" indent="-457200" algn="l">
              <a:buFont typeface="Arial" panose="020B0604020202020204" pitchFamily="34" charset="0"/>
              <a:buChar char="•"/>
            </a:pPr>
            <a:r>
              <a:rPr lang="en-US" sz="2200" dirty="0" smtClean="0"/>
              <a:t>THESE OUTNUMBER PROFESSIONAL PITCHERS</a:t>
            </a:r>
          </a:p>
          <a:p>
            <a:pPr marL="914400" lvl="1" indent="-457200" algn="l">
              <a:buFont typeface="Arial" panose="020B0604020202020204" pitchFamily="34" charset="0"/>
              <a:buChar char="•"/>
            </a:pPr>
            <a:r>
              <a:rPr lang="en-US" sz="2400" dirty="0" smtClean="0"/>
              <a:t>LITTLE LEAGUE AGE CHILDREN</a:t>
            </a:r>
          </a:p>
          <a:p>
            <a:pPr marL="1371600" lvl="2" indent="-457200" algn="l">
              <a:buFont typeface="Arial" panose="020B0604020202020204" pitchFamily="34" charset="0"/>
              <a:buChar char="•"/>
            </a:pPr>
            <a:r>
              <a:rPr lang="en-US" dirty="0" smtClean="0"/>
              <a:t>44% HEAD INJURIES (INCLUDING CONCUSSIONS)</a:t>
            </a:r>
          </a:p>
          <a:p>
            <a:pPr marL="1371600" lvl="2" indent="-457200" algn="l">
              <a:buFont typeface="Arial" panose="020B0604020202020204" pitchFamily="34" charset="0"/>
              <a:buChar char="•"/>
            </a:pPr>
            <a:r>
              <a:rPr lang="en-US" sz="2200" dirty="0" smtClean="0"/>
              <a:t>Upper Extremity Injuries</a:t>
            </a:r>
          </a:p>
          <a:p>
            <a:pPr marL="1828800" lvl="3" indent="-457200" algn="l">
              <a:buFont typeface="Arial" panose="020B0604020202020204" pitchFamily="34" charset="0"/>
              <a:buChar char="•"/>
            </a:pPr>
            <a:r>
              <a:rPr lang="en-US" sz="2000" dirty="0" smtClean="0"/>
              <a:t>13% Wrist/Hand Fingers</a:t>
            </a:r>
          </a:p>
          <a:p>
            <a:pPr marL="1828800" lvl="3" indent="-457200" algn="l">
              <a:buFont typeface="Arial" panose="020B0604020202020204" pitchFamily="34" charset="0"/>
              <a:buChar char="•"/>
            </a:pPr>
            <a:r>
              <a:rPr lang="en-US" sz="2000" dirty="0" smtClean="0"/>
              <a:t>31% Elbow/Shoulder</a:t>
            </a:r>
          </a:p>
          <a:p>
            <a:pPr marL="1371600" lvl="2" indent="-457200" algn="l">
              <a:buFont typeface="Arial" panose="020B0604020202020204" pitchFamily="34" charset="0"/>
              <a:buChar char="•"/>
            </a:pPr>
            <a:r>
              <a:rPr lang="en-US" sz="2200" dirty="0" smtClean="0"/>
              <a:t>Lower Extremity</a:t>
            </a:r>
          </a:p>
          <a:p>
            <a:pPr marL="1828800" lvl="3" indent="-457200" algn="l">
              <a:buFont typeface="Arial" panose="020B0604020202020204" pitchFamily="34" charset="0"/>
              <a:buChar char="•"/>
            </a:pPr>
            <a:r>
              <a:rPr lang="en-US" sz="2000" dirty="0" smtClean="0"/>
              <a:t>5%  Knees, 6% Ankles</a:t>
            </a:r>
          </a:p>
          <a:p>
            <a:pPr lvl="2" algn="l"/>
            <a:endParaRPr lang="en-US" sz="2200" dirty="0" smtClean="0"/>
          </a:p>
          <a:p>
            <a:pPr lvl="2" algn="l"/>
            <a:r>
              <a:rPr lang="en-US" sz="2200" dirty="0" smtClean="0"/>
              <a:t>American Academy of Pediatrics  March 2015 vol. 129/Is. 3</a:t>
            </a:r>
            <a:endParaRPr lang="en-US" sz="2200" dirty="0"/>
          </a:p>
          <a:p>
            <a:pPr lvl="2" algn="l"/>
            <a:endParaRPr lang="en-US" sz="2200" dirty="0" smtClean="0"/>
          </a:p>
          <a:p>
            <a:pPr marL="1371600" lvl="2" indent="-457200" algn="l">
              <a:buFont typeface="Arial" panose="020B0604020202020204" pitchFamily="34" charset="0"/>
              <a:buChar char="•"/>
            </a:pPr>
            <a:endParaRPr lang="en-US" sz="2200" dirty="0" smtClean="0"/>
          </a:p>
          <a:p>
            <a:pPr marL="800100" lvl="1" indent="-342900" algn="l">
              <a:buFont typeface="Arial" panose="020B0604020202020204" pitchFamily="34" charset="0"/>
              <a:buChar char="•"/>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sp>
        <p:nvSpPr>
          <p:cNvPr id="5" name="Right Arrow 4"/>
          <p:cNvSpPr/>
          <p:nvPr/>
        </p:nvSpPr>
        <p:spPr>
          <a:xfrm>
            <a:off x="3182471" y="1913205"/>
            <a:ext cx="161365" cy="806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0064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normAutofit/>
          </a:bodyPr>
          <a:lstStyle/>
          <a:p>
            <a:r>
              <a:rPr lang="en-US" b="1" u="sng" dirty="0" smtClean="0"/>
              <a:t> INJURIES</a:t>
            </a:r>
            <a:endParaRPr lang="en-US" b="1" u="sng" dirty="0"/>
          </a:p>
        </p:txBody>
      </p:sp>
      <p:sp>
        <p:nvSpPr>
          <p:cNvPr id="3" name="Subtitle 2"/>
          <p:cNvSpPr>
            <a:spLocks noGrp="1"/>
          </p:cNvSpPr>
          <p:nvPr>
            <p:ph type="subTitle" idx="1"/>
          </p:nvPr>
        </p:nvSpPr>
        <p:spPr>
          <a:xfrm>
            <a:off x="0" y="956603"/>
            <a:ext cx="12192000" cy="6093902"/>
          </a:xfrm>
        </p:spPr>
        <p:txBody>
          <a:bodyPr>
            <a:normAutofit/>
          </a:bodyPr>
          <a:lstStyle/>
          <a:p>
            <a:pPr algn="l"/>
            <a:endParaRPr lang="en-US" sz="2800" dirty="0" smtClean="0"/>
          </a:p>
          <a:p>
            <a:pPr lvl="2" algn="l"/>
            <a:endParaRPr lang="en-US" sz="2200" dirty="0" smtClean="0"/>
          </a:p>
          <a:p>
            <a:pPr marL="1371600" lvl="2" indent="-457200" algn="l">
              <a:buFont typeface="Arial" panose="020B0604020202020204" pitchFamily="34" charset="0"/>
              <a:buChar char="•"/>
            </a:pPr>
            <a:endParaRPr lang="en-US" sz="2200" dirty="0" smtClean="0"/>
          </a:p>
          <a:p>
            <a:pPr marL="800100" lvl="1" indent="-342900" algn="l">
              <a:buFont typeface="Arial" panose="020B0604020202020204" pitchFamily="34" charset="0"/>
              <a:buChar char="•"/>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pic>
        <p:nvPicPr>
          <p:cNvPr id="5" name="Picture 4"/>
          <p:cNvPicPr>
            <a:picLocks noChangeAspect="1"/>
          </p:cNvPicPr>
          <p:nvPr/>
        </p:nvPicPr>
        <p:blipFill>
          <a:blip r:embed="rId3"/>
          <a:stretch>
            <a:fillRect/>
          </a:stretch>
        </p:blipFill>
        <p:spPr>
          <a:xfrm>
            <a:off x="1000686" y="780132"/>
            <a:ext cx="9784080" cy="6077868"/>
          </a:xfrm>
          <a:prstGeom prst="rect">
            <a:avLst/>
          </a:prstGeom>
        </p:spPr>
      </p:pic>
    </p:spTree>
    <p:extLst>
      <p:ext uri="{BB962C8B-B14F-4D97-AF65-F5344CB8AC3E}">
        <p14:creationId xmlns:p14="http://schemas.microsoft.com/office/powerpoint/2010/main" val="1245723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normAutofit/>
          </a:bodyPr>
          <a:lstStyle/>
          <a:p>
            <a:r>
              <a:rPr lang="en-US" b="1" u="sng" dirty="0" smtClean="0"/>
              <a:t>FIRST AID KITS</a:t>
            </a:r>
            <a:endParaRPr lang="en-US" b="1" u="sng" dirty="0"/>
          </a:p>
        </p:txBody>
      </p:sp>
      <p:sp>
        <p:nvSpPr>
          <p:cNvPr id="3" name="Subtitle 2"/>
          <p:cNvSpPr>
            <a:spLocks noGrp="1"/>
          </p:cNvSpPr>
          <p:nvPr>
            <p:ph type="subTitle" idx="1"/>
          </p:nvPr>
        </p:nvSpPr>
        <p:spPr>
          <a:xfrm>
            <a:off x="0" y="956603"/>
            <a:ext cx="12192000" cy="4712677"/>
          </a:xfrm>
        </p:spPr>
        <p:txBody>
          <a:bodyPr>
            <a:normAutofit/>
          </a:bodyPr>
          <a:lstStyle/>
          <a:p>
            <a:pPr lvl="0" algn="l"/>
            <a:r>
              <a:rPr lang="en-US" dirty="0"/>
              <a:t>First Aid Kits</a:t>
            </a:r>
          </a:p>
          <a:p>
            <a:pPr marL="800100" lvl="1" indent="-342900" algn="l">
              <a:buFont typeface="Arial" panose="020B0604020202020204" pitchFamily="34" charset="0"/>
              <a:buChar char="•"/>
            </a:pPr>
            <a:r>
              <a:rPr lang="en-US" sz="2400" dirty="0"/>
              <a:t>All MFLL First Aid kits have brand new supplies</a:t>
            </a:r>
          </a:p>
          <a:p>
            <a:pPr marL="800100" lvl="1" indent="-342900" algn="l">
              <a:buFont typeface="Arial" panose="020B0604020202020204" pitchFamily="34" charset="0"/>
              <a:buChar char="•"/>
            </a:pPr>
            <a:r>
              <a:rPr lang="en-US" sz="2400" dirty="0"/>
              <a:t>All MFLL First Aid Kits are identical</a:t>
            </a:r>
          </a:p>
          <a:p>
            <a:pPr marL="800100" lvl="1" indent="-342900" algn="l">
              <a:buFont typeface="Arial" panose="020B0604020202020204" pitchFamily="34" charset="0"/>
              <a:buChar char="•"/>
            </a:pPr>
            <a:r>
              <a:rPr lang="en-US" sz="2400" dirty="0"/>
              <a:t>MFLL First Aid kits have safety cards, Little League Baseball &amp; Softball Accident Forms, ImPACT Concussion Cards.</a:t>
            </a:r>
          </a:p>
          <a:p>
            <a:pPr marL="800100" lvl="1" indent="-342900" algn="l">
              <a:buFont typeface="Arial" panose="020B0604020202020204" pitchFamily="34" charset="0"/>
              <a:buChar char="•"/>
            </a:pPr>
            <a:r>
              <a:rPr lang="en-US" sz="2400" dirty="0"/>
              <a:t>If any manager and/or coach needs additional supplies, it will be his or her responsibility to replenish the first aid kit by going to either the upper or lower concession stand. An auxiliary first aid kit will be available with all items necessary.   </a:t>
            </a:r>
          </a:p>
          <a:p>
            <a:pPr marL="800100" lvl="1" indent="-342900" algn="l">
              <a:buFont typeface="Arial" panose="020B0604020202020204" pitchFamily="34" charset="0"/>
              <a:buChar char="•"/>
            </a:pPr>
            <a:r>
              <a:rPr lang="en-US" sz="2400" dirty="0"/>
              <a:t>Ice Packs</a:t>
            </a:r>
          </a:p>
          <a:p>
            <a:pPr lvl="1" algn="l"/>
            <a:r>
              <a:rPr lang="en-US" sz="2400" dirty="0" smtClean="0"/>
              <a:t>	Each </a:t>
            </a:r>
            <a:r>
              <a:rPr lang="en-US" sz="2400" dirty="0"/>
              <a:t>MFLL First Aid Kit will have </a:t>
            </a:r>
            <a:r>
              <a:rPr lang="en-US" sz="2400" dirty="0" smtClean="0"/>
              <a:t>TWO (2)  </a:t>
            </a:r>
            <a:r>
              <a:rPr lang="en-US" sz="2400" dirty="0"/>
              <a:t>ice packs.   Please use these for athletic injuries.   </a:t>
            </a:r>
            <a:r>
              <a:rPr lang="en-US" sz="2400" dirty="0" smtClean="0"/>
              <a:t>	These </a:t>
            </a:r>
            <a:r>
              <a:rPr lang="en-US" sz="2400" dirty="0"/>
              <a:t>are not </a:t>
            </a:r>
            <a:r>
              <a:rPr lang="en-US" sz="2400" dirty="0" smtClean="0"/>
              <a:t>designed </a:t>
            </a:r>
            <a:r>
              <a:rPr lang="en-US" sz="2400" dirty="0"/>
              <a:t>for heat illness, but can be in the event of an emergency.  </a:t>
            </a:r>
          </a:p>
          <a:p>
            <a:pPr algn="l"/>
            <a:endParaRPr lang="en-US" dirty="0" smtClean="0"/>
          </a:p>
          <a:p>
            <a:pPr marL="914400" lvl="1" indent="-457200" algn="l">
              <a:buFont typeface="Arial" panose="020B0604020202020204" pitchFamily="34" charset="0"/>
              <a:buChar char="•"/>
            </a:pPr>
            <a:endParaRPr lang="en-US" sz="2400" dirty="0" smtClean="0"/>
          </a:p>
          <a:p>
            <a:pPr lvl="1" algn="l"/>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spTree>
    <p:extLst>
      <p:ext uri="{BB962C8B-B14F-4D97-AF65-F5344CB8AC3E}">
        <p14:creationId xmlns:p14="http://schemas.microsoft.com/office/powerpoint/2010/main" val="3297455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normAutofit/>
          </a:bodyPr>
          <a:lstStyle/>
          <a:p>
            <a:r>
              <a:rPr lang="en-US" b="1" u="sng" dirty="0" smtClean="0"/>
              <a:t>SURVEY THE FIELD</a:t>
            </a:r>
            <a:endParaRPr lang="en-US" b="1" u="sng" dirty="0"/>
          </a:p>
        </p:txBody>
      </p:sp>
      <p:sp>
        <p:nvSpPr>
          <p:cNvPr id="3" name="Subtitle 2"/>
          <p:cNvSpPr>
            <a:spLocks noGrp="1"/>
          </p:cNvSpPr>
          <p:nvPr>
            <p:ph type="subTitle" idx="1"/>
          </p:nvPr>
        </p:nvSpPr>
        <p:spPr>
          <a:xfrm>
            <a:off x="0" y="956603"/>
            <a:ext cx="12192000" cy="4712677"/>
          </a:xfrm>
        </p:spPr>
        <p:txBody>
          <a:bodyPr>
            <a:normAutofit/>
          </a:bodyPr>
          <a:lstStyle/>
          <a:p>
            <a:pPr marL="342900" marR="0" lvl="0" indent="-342900" algn="l">
              <a:spcBef>
                <a:spcPts val="0"/>
              </a:spcBef>
              <a:spcAft>
                <a:spcPts val="0"/>
              </a:spcAft>
              <a:buFont typeface="Symbol" panose="05050102010706020507" pitchFamily="18" charset="2"/>
              <a:buChar char=""/>
            </a:pPr>
            <a:r>
              <a:rPr lang="en-US" sz="3200" dirty="0" smtClean="0">
                <a:effectLst/>
                <a:latin typeface="Arial" panose="020B0604020202020204" pitchFamily="34" charset="0"/>
                <a:ea typeface="Calibri" panose="020F0502020204030204" pitchFamily="34" charset="0"/>
                <a:cs typeface="Times New Roman" panose="02020603050405020304" pitchFamily="18" charset="0"/>
              </a:rPr>
              <a:t>Survey the Field</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spcBef>
                <a:spcPts val="0"/>
              </a:spcBef>
              <a:spcAft>
                <a:spcPts val="0"/>
              </a:spcAft>
              <a:buFont typeface="Courier New" panose="02070309020205020404" pitchFamily="49" charset="0"/>
              <a:buChar char="o"/>
            </a:pPr>
            <a:r>
              <a:rPr lang="en-US" sz="3200" dirty="0" smtClean="0">
                <a:effectLst/>
                <a:latin typeface="Arial" panose="020B0604020202020204" pitchFamily="34" charset="0"/>
                <a:ea typeface="Calibri" panose="020F0502020204030204" pitchFamily="34" charset="0"/>
                <a:cs typeface="Times New Roman" panose="02020603050405020304" pitchFamily="18" charset="0"/>
              </a:rPr>
              <a:t>All managers and/or coaches need to survey the field prior to any game or practice.  </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spcBef>
                <a:spcPts val="0"/>
              </a:spcBef>
              <a:spcAft>
                <a:spcPts val="0"/>
              </a:spcAft>
              <a:buFont typeface="Courier New" panose="02070309020205020404" pitchFamily="49" charset="0"/>
              <a:buChar char="o"/>
            </a:pPr>
            <a:r>
              <a:rPr lang="en-US" sz="3200" dirty="0" smtClean="0">
                <a:effectLst/>
                <a:latin typeface="Arial" panose="020B0604020202020204" pitchFamily="34" charset="0"/>
                <a:ea typeface="Calibri" panose="020F0502020204030204" pitchFamily="34" charset="0"/>
                <a:cs typeface="Times New Roman" panose="02020603050405020304" pitchFamily="18" charset="0"/>
              </a:rPr>
              <a:t>Please ensure that the playing surface and surrounding areas are safe for players, managers, coaches and spectators.</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l"/>
            <a:endParaRPr lang="en-US" sz="2800" dirty="0" smtClean="0"/>
          </a:p>
          <a:p>
            <a:pPr marL="914400" lvl="1" indent="-457200" algn="l">
              <a:buFont typeface="Arial" panose="020B0604020202020204" pitchFamily="34" charset="0"/>
              <a:buChar char="•"/>
            </a:pPr>
            <a:endParaRPr lang="en-US" sz="2400" dirty="0" smtClean="0"/>
          </a:p>
          <a:p>
            <a:pPr lvl="1" algn="l"/>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532" y="4065562"/>
            <a:ext cx="4899380" cy="2560320"/>
          </a:xfrm>
          <a:prstGeom prst="rect">
            <a:avLst/>
          </a:prstGeom>
        </p:spPr>
      </p:pic>
    </p:spTree>
    <p:extLst>
      <p:ext uri="{BB962C8B-B14F-4D97-AF65-F5344CB8AC3E}">
        <p14:creationId xmlns:p14="http://schemas.microsoft.com/office/powerpoint/2010/main" val="35677056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normAutofit/>
          </a:bodyPr>
          <a:lstStyle/>
          <a:p>
            <a:r>
              <a:rPr lang="en-US" b="1" u="sng" dirty="0" smtClean="0"/>
              <a:t>EQUIPMENT</a:t>
            </a:r>
            <a:endParaRPr lang="en-US" b="1" u="sng" dirty="0"/>
          </a:p>
        </p:txBody>
      </p:sp>
      <p:sp>
        <p:nvSpPr>
          <p:cNvPr id="3" name="Subtitle 2"/>
          <p:cNvSpPr>
            <a:spLocks noGrp="1"/>
          </p:cNvSpPr>
          <p:nvPr>
            <p:ph type="subTitle" idx="1"/>
          </p:nvPr>
        </p:nvSpPr>
        <p:spPr>
          <a:xfrm>
            <a:off x="0" y="956603"/>
            <a:ext cx="12192000" cy="4712677"/>
          </a:xfrm>
        </p:spPr>
        <p:txBody>
          <a:bodyPr>
            <a:normAutofit/>
          </a:bodyPr>
          <a:lstStyle/>
          <a:p>
            <a:pPr marL="342900" marR="0" lvl="0" indent="-342900" algn="l">
              <a:spcBef>
                <a:spcPts val="0"/>
              </a:spcBef>
              <a:spcAft>
                <a:spcPts val="0"/>
              </a:spcAft>
              <a:buFont typeface="Symbol" panose="05050102010706020507" pitchFamily="18" charset="2"/>
              <a:buChar char=""/>
            </a:pPr>
            <a:r>
              <a:rPr lang="en-US" sz="3200" dirty="0" smtClean="0">
                <a:effectLst/>
                <a:latin typeface="Arial" panose="020B0604020202020204" pitchFamily="34" charset="0"/>
                <a:ea typeface="Calibri" panose="020F0502020204030204" pitchFamily="34" charset="0"/>
                <a:cs typeface="Times New Roman" panose="02020603050405020304" pitchFamily="18" charset="0"/>
              </a:rPr>
              <a:t>Equipment</a:t>
            </a:r>
          </a:p>
          <a:p>
            <a:pPr marL="914400" lvl="1" indent="-457200" algn="l">
              <a:spcBef>
                <a:spcPts val="0"/>
              </a:spcBef>
              <a:buFont typeface="Arial" panose="020B0604020202020204" pitchFamily="34" charset="0"/>
              <a:buChar char="•"/>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All managers and/or coaches are required to inspect all equipment provided by the MFLL</a:t>
            </a:r>
          </a:p>
          <a:p>
            <a:pPr marL="914400" lvl="1" indent="-457200" algn="l">
              <a:spcBef>
                <a:spcPts val="0"/>
              </a:spcBef>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Ensure that all equipment is not damaged and is in good working order</a:t>
            </a:r>
          </a:p>
          <a:p>
            <a:pPr marL="914400" lvl="1" indent="-457200" algn="l">
              <a:spcBef>
                <a:spcPts val="0"/>
              </a:spcBef>
              <a:buFont typeface="Arial" panose="020B0604020202020204" pitchFamily="34" charset="0"/>
              <a:buChar char="•"/>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If equipment is damaged, please DO NOT allow to be used during practice and games</a:t>
            </a:r>
          </a:p>
          <a:p>
            <a:pPr marL="914400" lvl="1" indent="-457200" algn="l">
              <a:spcBef>
                <a:spcPts val="0"/>
              </a:spcBef>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Notify the MFLL equipment managers for repair and/or replacement</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2800" dirty="0" smtClean="0"/>
          </a:p>
          <a:p>
            <a:pPr marL="914400" lvl="1" indent="-457200" algn="l">
              <a:buFont typeface="Arial" panose="020B0604020202020204" pitchFamily="34" charset="0"/>
              <a:buChar char="•"/>
            </a:pPr>
            <a:endParaRPr lang="en-US" sz="2400" dirty="0" smtClean="0"/>
          </a:p>
          <a:p>
            <a:pPr lvl="1" algn="l"/>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713" y="3749040"/>
            <a:ext cx="4053040" cy="3108960"/>
          </a:xfrm>
          <a:prstGeom prst="rect">
            <a:avLst/>
          </a:prstGeom>
        </p:spPr>
      </p:pic>
    </p:spTree>
    <p:extLst>
      <p:ext uri="{BB962C8B-B14F-4D97-AF65-F5344CB8AC3E}">
        <p14:creationId xmlns:p14="http://schemas.microsoft.com/office/powerpoint/2010/main" val="36724170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normAutofit/>
          </a:bodyPr>
          <a:lstStyle/>
          <a:p>
            <a:r>
              <a:rPr lang="en-US" b="1" u="sng" dirty="0" smtClean="0"/>
              <a:t>EQUIPMENT</a:t>
            </a:r>
            <a:endParaRPr lang="en-US" b="1" u="sng" dirty="0"/>
          </a:p>
        </p:txBody>
      </p:sp>
      <p:sp>
        <p:nvSpPr>
          <p:cNvPr id="3" name="Subtitle 2"/>
          <p:cNvSpPr>
            <a:spLocks noGrp="1"/>
          </p:cNvSpPr>
          <p:nvPr>
            <p:ph type="subTitle" idx="1"/>
          </p:nvPr>
        </p:nvSpPr>
        <p:spPr>
          <a:xfrm>
            <a:off x="0" y="956603"/>
            <a:ext cx="12192000" cy="4712677"/>
          </a:xfrm>
        </p:spPr>
        <p:txBody>
          <a:bodyPr>
            <a:normAutofit/>
          </a:bodyPr>
          <a:lstStyle/>
          <a:p>
            <a:pPr marL="342900" marR="0" lvl="0" indent="-342900" algn="l">
              <a:spcBef>
                <a:spcPts val="0"/>
              </a:spcBef>
              <a:spcAft>
                <a:spcPts val="0"/>
              </a:spcAft>
              <a:buFont typeface="Symbol" panose="05050102010706020507" pitchFamily="18" charset="2"/>
              <a:buChar char=""/>
            </a:pPr>
            <a:r>
              <a:rPr lang="en-US" sz="3200" dirty="0" smtClean="0">
                <a:effectLst/>
                <a:latin typeface="Arial" panose="020B0604020202020204" pitchFamily="34" charset="0"/>
                <a:ea typeface="Calibri" panose="020F0502020204030204" pitchFamily="34" charset="0"/>
                <a:cs typeface="Times New Roman" panose="02020603050405020304" pitchFamily="18" charset="0"/>
              </a:rPr>
              <a:t>Equipment</a:t>
            </a:r>
          </a:p>
          <a:p>
            <a:pPr marR="0" lvl="0">
              <a:spcBef>
                <a:spcPts val="0"/>
              </a:spcBef>
              <a:spcAft>
                <a:spcPts val="0"/>
              </a:spcAft>
            </a:pPr>
            <a:endParaRPr lang="en-US" sz="2800" dirty="0" smtClean="0"/>
          </a:p>
          <a:p>
            <a:pPr marL="914400" lvl="1" indent="-457200" algn="l">
              <a:buFont typeface="Arial" panose="020B0604020202020204" pitchFamily="34" charset="0"/>
              <a:buChar char="•"/>
            </a:pPr>
            <a:endParaRPr lang="en-US" sz="2400" dirty="0" smtClean="0"/>
          </a:p>
          <a:p>
            <a:pPr lvl="1" algn="l"/>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8851" y="1065626"/>
            <a:ext cx="4937760" cy="5792374"/>
          </a:xfrm>
          <a:prstGeom prst="rect">
            <a:avLst/>
          </a:prstGeom>
        </p:spPr>
      </p:pic>
    </p:spTree>
    <p:extLst>
      <p:ext uri="{BB962C8B-B14F-4D97-AF65-F5344CB8AC3E}">
        <p14:creationId xmlns:p14="http://schemas.microsoft.com/office/powerpoint/2010/main" val="36299491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normAutofit/>
          </a:bodyPr>
          <a:lstStyle/>
          <a:p>
            <a:r>
              <a:rPr lang="en-US" b="1" u="sng" dirty="0" smtClean="0"/>
              <a:t>MFLL WARM UP PROGRAM</a:t>
            </a:r>
            <a:endParaRPr lang="en-US" b="1" u="sng" dirty="0"/>
          </a:p>
        </p:txBody>
      </p:sp>
      <p:sp>
        <p:nvSpPr>
          <p:cNvPr id="3" name="Subtitle 2"/>
          <p:cNvSpPr>
            <a:spLocks noGrp="1"/>
          </p:cNvSpPr>
          <p:nvPr>
            <p:ph type="subTitle" idx="1"/>
          </p:nvPr>
        </p:nvSpPr>
        <p:spPr>
          <a:xfrm>
            <a:off x="0" y="956603"/>
            <a:ext cx="12192000" cy="4712677"/>
          </a:xfrm>
        </p:spPr>
        <p:txBody>
          <a:bodyPr>
            <a:normAutofit/>
          </a:bodyPr>
          <a:lstStyle/>
          <a:p>
            <a:pPr marR="0" lvl="0">
              <a:spcBef>
                <a:spcPts val="0"/>
              </a:spcBef>
              <a:spcAft>
                <a:spcPts val="0"/>
              </a:spcAft>
            </a:pPr>
            <a:endParaRPr lang="en-US" sz="2800" dirty="0" smtClean="0"/>
          </a:p>
          <a:p>
            <a:pPr marL="914400" lvl="1" indent="-457200" algn="l">
              <a:buFont typeface="Arial" panose="020B0604020202020204" pitchFamily="34" charset="0"/>
              <a:buChar char="•"/>
            </a:pPr>
            <a:r>
              <a:rPr lang="en-US" sz="3200" dirty="0" smtClean="0"/>
              <a:t>PLEASE SEE THE MFLL WARM UP ROUTINE ON THE WEB SITE</a:t>
            </a:r>
          </a:p>
          <a:p>
            <a:pPr lvl="1" algn="l"/>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9401" y="1926047"/>
            <a:ext cx="7406640" cy="4931953"/>
          </a:xfrm>
          <a:prstGeom prst="rect">
            <a:avLst/>
          </a:prstGeom>
        </p:spPr>
      </p:pic>
    </p:spTree>
    <p:extLst>
      <p:ext uri="{BB962C8B-B14F-4D97-AF65-F5344CB8AC3E}">
        <p14:creationId xmlns:p14="http://schemas.microsoft.com/office/powerpoint/2010/main" val="28323336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normAutofit/>
          </a:bodyPr>
          <a:lstStyle/>
          <a:p>
            <a:r>
              <a:rPr lang="en-US" b="1" u="sng" dirty="0" smtClean="0"/>
              <a:t>LET’S ALL HAVE FUN!!!!!!!!!!</a:t>
            </a:r>
            <a:endParaRPr lang="en-US" b="1" u="sng" dirty="0"/>
          </a:p>
        </p:txBody>
      </p:sp>
      <p:sp>
        <p:nvSpPr>
          <p:cNvPr id="3" name="Subtitle 2"/>
          <p:cNvSpPr>
            <a:spLocks noGrp="1"/>
          </p:cNvSpPr>
          <p:nvPr>
            <p:ph type="subTitle" idx="1"/>
          </p:nvPr>
        </p:nvSpPr>
        <p:spPr>
          <a:xfrm>
            <a:off x="0" y="956603"/>
            <a:ext cx="12192000" cy="4712677"/>
          </a:xfrm>
        </p:spPr>
        <p:txBody>
          <a:bodyPr>
            <a:normAutofit/>
          </a:bodyPr>
          <a:lstStyle/>
          <a:p>
            <a:pPr marL="742950" marR="0" lvl="1" indent="-285750" algn="l">
              <a:spcBef>
                <a:spcPts val="0"/>
              </a:spcBef>
              <a:spcAft>
                <a:spcPts val="0"/>
              </a:spcAft>
              <a:buFont typeface="Courier New" panose="02070309020205020404" pitchFamily="49" charset="0"/>
              <a:buChar char="o"/>
            </a:pPr>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1478" y="1127760"/>
            <a:ext cx="8595360" cy="5730240"/>
          </a:xfrm>
          <a:prstGeom prst="rect">
            <a:avLst/>
          </a:prstGeom>
        </p:spPr>
      </p:pic>
    </p:spTree>
    <p:extLst>
      <p:ext uri="{BB962C8B-B14F-4D97-AF65-F5344CB8AC3E}">
        <p14:creationId xmlns:p14="http://schemas.microsoft.com/office/powerpoint/2010/main" val="3798664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normAutofit/>
          </a:bodyPr>
          <a:lstStyle/>
          <a:p>
            <a:r>
              <a:rPr lang="en-US" b="1" u="sng" dirty="0" smtClean="0"/>
              <a:t>Concussions</a:t>
            </a:r>
            <a:endParaRPr lang="en-US" b="1" u="sng" dirty="0"/>
          </a:p>
        </p:txBody>
      </p:sp>
      <p:sp>
        <p:nvSpPr>
          <p:cNvPr id="3" name="Subtitle 2"/>
          <p:cNvSpPr>
            <a:spLocks noGrp="1"/>
          </p:cNvSpPr>
          <p:nvPr>
            <p:ph type="subTitle" idx="1"/>
          </p:nvPr>
        </p:nvSpPr>
        <p:spPr>
          <a:xfrm>
            <a:off x="0" y="956603"/>
            <a:ext cx="12192000" cy="4712677"/>
          </a:xfrm>
        </p:spPr>
        <p:txBody>
          <a:bodyPr>
            <a:normAutofit/>
          </a:bodyPr>
          <a:lstStyle/>
          <a:p>
            <a:pPr marL="914400" lvl="1" indent="-457200" algn="l">
              <a:buFont typeface="Arial" panose="020B0604020202020204" pitchFamily="34" charset="0"/>
              <a:buChar char="•"/>
            </a:pPr>
            <a:endParaRPr lang="en-US" sz="2400" dirty="0"/>
          </a:p>
          <a:p>
            <a:pPr marL="800100" lvl="1" indent="-342900" algn="l">
              <a:buFont typeface="Arial" panose="020B0604020202020204" pitchFamily="34" charset="0"/>
              <a:buChar char="•"/>
            </a:pPr>
            <a:r>
              <a:rPr lang="en-US" sz="2800" dirty="0" smtClean="0"/>
              <a:t>CDC HEADS UP PROGRAM</a:t>
            </a:r>
          </a:p>
          <a:p>
            <a:pPr marL="1257300" lvl="2" indent="-342900" algn="l">
              <a:buFont typeface="Arial" panose="020B0604020202020204" pitchFamily="34" charset="0"/>
              <a:buChar char="•"/>
            </a:pPr>
            <a:r>
              <a:rPr lang="en-US" sz="2600" dirty="0" smtClean="0"/>
              <a:t>REQUIRED FOR ALL MANAGERS/COACHES</a:t>
            </a:r>
          </a:p>
          <a:p>
            <a:pPr marL="1257300" lvl="2" indent="-342900" algn="l">
              <a:buFont typeface="Arial" panose="020B0604020202020204" pitchFamily="34" charset="0"/>
              <a:buChar char="•"/>
            </a:pPr>
            <a:r>
              <a:rPr lang="en-US" sz="2600" dirty="0" smtClean="0"/>
              <a:t>ALL CDC CONCUSSION CERTIFICATES MUST BE TURNED INTO PLAYER AGENTS</a:t>
            </a:r>
          </a:p>
          <a:p>
            <a:pPr marL="1714500" lvl="3" indent="-342900" algn="l">
              <a:buFont typeface="Arial" panose="020B0604020202020204" pitchFamily="34" charset="0"/>
              <a:buChar char="•"/>
            </a:pPr>
            <a:r>
              <a:rPr lang="en-US" sz="2400" smtClean="0"/>
              <a:t>BY OPENING DAY</a:t>
            </a:r>
            <a:endParaRPr lang="en-US" sz="2400" dirty="0" smtClean="0"/>
          </a:p>
          <a:p>
            <a:pPr marL="800100" lvl="1" indent="-342900" algn="l">
              <a:buFont typeface="Arial" panose="020B0604020202020204" pitchFamily="34" charset="0"/>
              <a:buChar char="•"/>
            </a:pPr>
            <a:r>
              <a:rPr lang="en-US" sz="2800" dirty="0" smtClean="0"/>
              <a:t>IMPACT</a:t>
            </a:r>
          </a:p>
          <a:p>
            <a:pPr marL="1257300" lvl="2" indent="-342900" algn="l">
              <a:buFont typeface="Arial" panose="020B0604020202020204" pitchFamily="34" charset="0"/>
              <a:buChar char="•"/>
            </a:pPr>
            <a:r>
              <a:rPr lang="en-US" sz="2600" dirty="0" smtClean="0"/>
              <a:t>ALL FIRST AID KITS HAVE A IMPACT CONCUSSION CARD</a:t>
            </a:r>
          </a:p>
          <a:p>
            <a:pPr marL="1714500" lvl="3" indent="-342900" algn="l">
              <a:buFont typeface="Arial" panose="020B0604020202020204" pitchFamily="34" charset="0"/>
              <a:buChar char="•"/>
            </a:pPr>
            <a:r>
              <a:rPr lang="en-US" sz="2400" dirty="0" smtClean="0"/>
              <a:t>SIMPLE QUESTIONS</a:t>
            </a:r>
          </a:p>
          <a:p>
            <a:pPr marL="1714500" lvl="3" indent="-342900" algn="l">
              <a:buFont typeface="Arial" panose="020B0604020202020204" pitchFamily="34" charset="0"/>
              <a:buChar char="•"/>
            </a:pPr>
            <a:r>
              <a:rPr lang="en-US" sz="2400" dirty="0" smtClean="0"/>
              <a:t>SIGNS AND SYMPTOMS OF CONCUSSION</a:t>
            </a:r>
          </a:p>
          <a:p>
            <a:pPr marL="1714500" lvl="3" indent="-342900" algn="l">
              <a:buFont typeface="Arial" panose="020B0604020202020204" pitchFamily="34" charset="0"/>
              <a:buChar char="•"/>
            </a:pPr>
            <a:endParaRPr lang="en-US" sz="2400" dirty="0"/>
          </a:p>
          <a:p>
            <a:pPr marL="800100" lvl="1" indent="-342900" algn="l">
              <a:buFont typeface="Arial" panose="020B0604020202020204" pitchFamily="34" charset="0"/>
              <a:buChar char="•"/>
            </a:pPr>
            <a:r>
              <a:rPr lang="en-US" sz="2800" dirty="0" smtClean="0"/>
              <a:t>WHEN IN DOUBT---SIT THEM OUT</a:t>
            </a:r>
          </a:p>
          <a:p>
            <a:pPr marL="800100" lvl="1" indent="-342900" algn="l">
              <a:buFont typeface="Arial" panose="020B0604020202020204" pitchFamily="34" charset="0"/>
              <a:buChar char="•"/>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spTree>
    <p:extLst>
      <p:ext uri="{BB962C8B-B14F-4D97-AF65-F5344CB8AC3E}">
        <p14:creationId xmlns:p14="http://schemas.microsoft.com/office/powerpoint/2010/main" val="2069929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785610"/>
          </a:xfrm>
        </p:spPr>
        <p:txBody>
          <a:bodyPr>
            <a:normAutofit fontScale="90000"/>
          </a:bodyPr>
          <a:lstStyle/>
          <a:p>
            <a:r>
              <a:rPr lang="en-US" b="1" u="sng" dirty="0" smtClean="0"/>
              <a:t>BY STANDER FIRST AID</a:t>
            </a:r>
            <a:endParaRPr lang="en-US" b="1" u="sng" dirty="0"/>
          </a:p>
        </p:txBody>
      </p:sp>
      <p:sp>
        <p:nvSpPr>
          <p:cNvPr id="3" name="Subtitle 2"/>
          <p:cNvSpPr>
            <a:spLocks noGrp="1"/>
          </p:cNvSpPr>
          <p:nvPr>
            <p:ph type="subTitle" idx="1"/>
          </p:nvPr>
        </p:nvSpPr>
        <p:spPr>
          <a:xfrm>
            <a:off x="0" y="647510"/>
            <a:ext cx="12192000" cy="5946473"/>
          </a:xfrm>
        </p:spPr>
        <p:txBody>
          <a:bodyPr>
            <a:normAutofit/>
          </a:bodyPr>
          <a:lstStyle/>
          <a:p>
            <a:pPr algn="l"/>
            <a:endParaRPr lang="en-US" sz="3100" b="1" dirty="0" smtClean="0"/>
          </a:p>
          <a:p>
            <a:pPr algn="l"/>
            <a:r>
              <a:rPr lang="en-US" sz="2800" b="1" dirty="0" smtClean="0"/>
              <a:t>HIT </a:t>
            </a:r>
            <a:r>
              <a:rPr lang="en-US" sz="2800" b="1" dirty="0"/>
              <a:t>IN THE FACE WITH THE </a:t>
            </a:r>
            <a:r>
              <a:rPr lang="en-US" sz="2800" b="1" dirty="0" smtClean="0"/>
              <a:t>BALL</a:t>
            </a:r>
            <a:endParaRPr lang="en-US" sz="2800" dirty="0"/>
          </a:p>
          <a:p>
            <a:pPr algn="l"/>
            <a:r>
              <a:rPr lang="en-US" sz="2800" dirty="0" smtClean="0"/>
              <a:t>If </a:t>
            </a:r>
            <a:r>
              <a:rPr lang="en-US" sz="2800" dirty="0"/>
              <a:t>a player is struck in the face by a ball access for injuries if player has severe tenderness in any of the facial region the player may have to be removed from the game and taken in for X-rays to rule out any facial fractures. Pitchers are in direct line for this injury so also access for concussions as well.</a:t>
            </a:r>
          </a:p>
          <a:p>
            <a:pPr algn="l"/>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798069"/>
            <a:ext cx="1407234" cy="11887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087" y="3291840"/>
            <a:ext cx="3335590" cy="3566160"/>
          </a:xfrm>
          <a:prstGeom prst="rect">
            <a:avLst/>
          </a:prstGeom>
        </p:spPr>
      </p:pic>
    </p:spTree>
    <p:extLst>
      <p:ext uri="{BB962C8B-B14F-4D97-AF65-F5344CB8AC3E}">
        <p14:creationId xmlns:p14="http://schemas.microsoft.com/office/powerpoint/2010/main" val="307844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785610"/>
          </a:xfrm>
        </p:spPr>
        <p:txBody>
          <a:bodyPr>
            <a:normAutofit fontScale="90000"/>
          </a:bodyPr>
          <a:lstStyle/>
          <a:p>
            <a:r>
              <a:rPr lang="en-US" b="1" u="sng" dirty="0" smtClean="0"/>
              <a:t>BY STANDER FIRST AID</a:t>
            </a:r>
            <a:endParaRPr lang="en-US" b="1" u="sng" dirty="0"/>
          </a:p>
        </p:txBody>
      </p:sp>
      <p:sp>
        <p:nvSpPr>
          <p:cNvPr id="3" name="Subtitle 2"/>
          <p:cNvSpPr>
            <a:spLocks noGrp="1"/>
          </p:cNvSpPr>
          <p:nvPr>
            <p:ph type="subTitle" idx="1"/>
          </p:nvPr>
        </p:nvSpPr>
        <p:spPr>
          <a:xfrm>
            <a:off x="0" y="647510"/>
            <a:ext cx="12192000" cy="5946473"/>
          </a:xfrm>
        </p:spPr>
        <p:txBody>
          <a:bodyPr>
            <a:normAutofit/>
          </a:bodyPr>
          <a:lstStyle/>
          <a:p>
            <a:r>
              <a:rPr lang="en-US" sz="2800" b="1" dirty="0" err="1"/>
              <a:t>Commotio</a:t>
            </a:r>
            <a:r>
              <a:rPr lang="en-US" sz="2800" b="1" dirty="0"/>
              <a:t> </a:t>
            </a:r>
            <a:r>
              <a:rPr lang="en-US" sz="2800" b="1" dirty="0" err="1"/>
              <a:t>Cordis</a:t>
            </a:r>
            <a:r>
              <a:rPr lang="en-US" sz="2800" dirty="0"/>
              <a:t> ("agitation of the heart") is an often lethal disruption of heart rhythm that occurs as a result of a blow to the area directly over the heart (the precordial region), at a critical time during the cycle of a heart beat causing cardiac arrest. It is a form of ventricular fibrillation (V-Fib), not mechanical damage to the heart muscle or surrounding organs, and not the result of heart disease. The fatality rate is about 65%. It can sometimes, but not always, be reversed by defibrillation.</a:t>
            </a:r>
          </a:p>
          <a:p>
            <a:r>
              <a:rPr lang="en-US" sz="2800" dirty="0" err="1"/>
              <a:t>Commotio</a:t>
            </a:r>
            <a:r>
              <a:rPr lang="en-US" sz="2800" dirty="0"/>
              <a:t> </a:t>
            </a:r>
            <a:r>
              <a:rPr lang="en-US" sz="2800" dirty="0" err="1"/>
              <a:t>cordis</a:t>
            </a:r>
            <a:r>
              <a:rPr lang="en-US" sz="2800" dirty="0"/>
              <a:t> occurs mostly in boys and young men (average age 15), usually during sports, most often baseball, often despite a chest protector. It is most often caused by a projectile, but can also be caused by the blow of an elbow or other body part. Being less developed, the thorax of an adolescent is likely more prone to this injury given the circumstances.</a:t>
            </a:r>
          </a:p>
          <a:p>
            <a:endParaRPr lang="en-US" sz="2800" dirty="0"/>
          </a:p>
          <a:p>
            <a:pPr algn="l"/>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798069"/>
            <a:ext cx="1407234" cy="1188720"/>
          </a:xfrm>
          <a:prstGeom prst="rect">
            <a:avLst/>
          </a:prstGeom>
        </p:spPr>
      </p:pic>
    </p:spTree>
    <p:extLst>
      <p:ext uri="{BB962C8B-B14F-4D97-AF65-F5344CB8AC3E}">
        <p14:creationId xmlns:p14="http://schemas.microsoft.com/office/powerpoint/2010/main" val="2420208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785610"/>
          </a:xfrm>
        </p:spPr>
        <p:txBody>
          <a:bodyPr>
            <a:normAutofit fontScale="90000"/>
          </a:bodyPr>
          <a:lstStyle/>
          <a:p>
            <a:r>
              <a:rPr lang="en-US" b="1" u="sng" dirty="0" smtClean="0"/>
              <a:t>BY STANDER FIRST AID</a:t>
            </a:r>
            <a:endParaRPr lang="en-US" b="1" u="sng" dirty="0"/>
          </a:p>
        </p:txBody>
      </p:sp>
      <p:sp>
        <p:nvSpPr>
          <p:cNvPr id="3" name="Subtitle 2"/>
          <p:cNvSpPr>
            <a:spLocks noGrp="1"/>
          </p:cNvSpPr>
          <p:nvPr>
            <p:ph type="subTitle" idx="1"/>
          </p:nvPr>
        </p:nvSpPr>
        <p:spPr>
          <a:xfrm>
            <a:off x="0" y="647510"/>
            <a:ext cx="12192000" cy="5946473"/>
          </a:xfrm>
        </p:spPr>
        <p:txBody>
          <a:bodyPr>
            <a:normAutofit/>
          </a:bodyPr>
          <a:lstStyle/>
          <a:p>
            <a:r>
              <a:rPr lang="en-US" sz="2800" b="1" dirty="0" err="1"/>
              <a:t>Commotio</a:t>
            </a:r>
            <a:r>
              <a:rPr lang="en-US" sz="2800" b="1" dirty="0"/>
              <a:t> </a:t>
            </a:r>
            <a:r>
              <a:rPr lang="en-US" sz="2800" b="1" dirty="0" err="1"/>
              <a:t>Cordis</a:t>
            </a:r>
            <a:r>
              <a:rPr lang="en-US" sz="2800" dirty="0"/>
              <a:t> ("agitation of the heart</a:t>
            </a:r>
            <a:r>
              <a:rPr lang="en-US" sz="2800" dirty="0" smtClean="0"/>
              <a:t>")</a:t>
            </a:r>
          </a:p>
          <a:p>
            <a:endParaRPr lang="en-US" sz="2800" dirty="0"/>
          </a:p>
          <a:p>
            <a:endParaRPr lang="en-US" sz="2800" dirty="0"/>
          </a:p>
          <a:p>
            <a:pPr algn="l"/>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798069"/>
            <a:ext cx="1407234" cy="11887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33" y="1104885"/>
            <a:ext cx="6309360" cy="50317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4240" y="1359515"/>
            <a:ext cx="4937760" cy="4114800"/>
          </a:xfrm>
          <a:prstGeom prst="rect">
            <a:avLst/>
          </a:prstGeom>
        </p:spPr>
      </p:pic>
    </p:spTree>
    <p:extLst>
      <p:ext uri="{BB962C8B-B14F-4D97-AF65-F5344CB8AC3E}">
        <p14:creationId xmlns:p14="http://schemas.microsoft.com/office/powerpoint/2010/main" val="36472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785610"/>
          </a:xfrm>
        </p:spPr>
        <p:txBody>
          <a:bodyPr>
            <a:normAutofit fontScale="90000"/>
          </a:bodyPr>
          <a:lstStyle/>
          <a:p>
            <a:r>
              <a:rPr lang="en-US" b="1" u="sng" dirty="0" smtClean="0"/>
              <a:t>BY STANDER FIRST AID</a:t>
            </a:r>
            <a:endParaRPr lang="en-US" b="1" u="sng" dirty="0"/>
          </a:p>
        </p:txBody>
      </p:sp>
      <p:sp>
        <p:nvSpPr>
          <p:cNvPr id="3" name="Subtitle 2"/>
          <p:cNvSpPr>
            <a:spLocks noGrp="1"/>
          </p:cNvSpPr>
          <p:nvPr>
            <p:ph type="subTitle" idx="1"/>
          </p:nvPr>
        </p:nvSpPr>
        <p:spPr>
          <a:xfrm>
            <a:off x="0" y="647510"/>
            <a:ext cx="12192000" cy="5946473"/>
          </a:xfrm>
        </p:spPr>
        <p:txBody>
          <a:bodyPr>
            <a:normAutofit/>
          </a:bodyPr>
          <a:lstStyle/>
          <a:p>
            <a:endParaRPr lang="en-US" sz="3200" b="1" dirty="0"/>
          </a:p>
          <a:p>
            <a:endParaRPr lang="en-US" sz="3200" b="1" dirty="0" smtClean="0"/>
          </a:p>
          <a:p>
            <a:r>
              <a:rPr lang="en-US" sz="3200" b="1" dirty="0" smtClean="0"/>
              <a:t>STRAINS</a:t>
            </a:r>
            <a:r>
              <a:rPr lang="en-US" sz="3200" b="1" dirty="0"/>
              <a:t>, SPRAINS, AND FRACTURES</a:t>
            </a:r>
            <a:endParaRPr lang="en-US" sz="3200" dirty="0"/>
          </a:p>
          <a:p>
            <a:endParaRPr lang="en-US" sz="3200" dirty="0" smtClean="0"/>
          </a:p>
          <a:p>
            <a:pPr lvl="1" algn="l"/>
            <a:r>
              <a:rPr lang="en-US" sz="2800" dirty="0" smtClean="0"/>
              <a:t>If </a:t>
            </a:r>
            <a:r>
              <a:rPr lang="en-US" sz="2800" dirty="0"/>
              <a:t>a player shows signs of a one of the above treat accordingly. If a player is unable to move don’t move them this may do more arm. Activate </a:t>
            </a:r>
            <a:r>
              <a:rPr lang="en-US" sz="2800" dirty="0" smtClean="0"/>
              <a:t>MFLL EMS PLAN. </a:t>
            </a:r>
            <a:r>
              <a:rPr lang="en-US" sz="2800" dirty="0"/>
              <a:t>If a player has an injury to the hand such as dislocation of the finger ETC do not move the digit notify the parents right away and have child taken to the local ER or Primary Physician. </a:t>
            </a:r>
          </a:p>
          <a:p>
            <a:pPr algn="l"/>
            <a:endParaRPr lang="en-US" sz="3100" b="1" dirty="0" smtClean="0"/>
          </a:p>
          <a:p>
            <a:pPr marL="1371600" lvl="2" indent="-457200" algn="l">
              <a:buFont typeface="Arial" panose="020B0604020202020204" pitchFamily="34" charset="0"/>
              <a:buChar char="•"/>
            </a:pPr>
            <a:endParaRPr lang="en-US" b="1" dirty="0" smtClean="0"/>
          </a:p>
          <a:p>
            <a:pPr algn="l"/>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798069"/>
            <a:ext cx="1407234" cy="1188720"/>
          </a:xfrm>
          <a:prstGeom prst="rect">
            <a:avLst/>
          </a:prstGeom>
        </p:spPr>
      </p:pic>
    </p:spTree>
    <p:extLst>
      <p:ext uri="{BB962C8B-B14F-4D97-AF65-F5344CB8AC3E}">
        <p14:creationId xmlns:p14="http://schemas.microsoft.com/office/powerpoint/2010/main" val="2273350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9000">
              <a:srgbClr val="0070C0"/>
            </a:gs>
            <a:gs pos="100000">
              <a:schemeClr val="accent1">
                <a:lumMod val="6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56602"/>
          </a:xfrm>
        </p:spPr>
        <p:txBody>
          <a:bodyPr/>
          <a:lstStyle/>
          <a:p>
            <a:r>
              <a:rPr lang="en-US" b="1" u="sng" dirty="0" smtClean="0"/>
              <a:t>BY STANDER FIRST AID</a:t>
            </a:r>
            <a:endParaRPr lang="en-US" b="1" u="sng" dirty="0"/>
          </a:p>
        </p:txBody>
      </p:sp>
      <p:sp>
        <p:nvSpPr>
          <p:cNvPr id="3" name="Subtitle 2"/>
          <p:cNvSpPr>
            <a:spLocks noGrp="1"/>
          </p:cNvSpPr>
          <p:nvPr>
            <p:ph type="subTitle" idx="1"/>
          </p:nvPr>
        </p:nvSpPr>
        <p:spPr>
          <a:xfrm>
            <a:off x="0" y="956603"/>
            <a:ext cx="12192000" cy="4712677"/>
          </a:xfrm>
        </p:spPr>
        <p:txBody>
          <a:bodyPr>
            <a:normAutofit/>
          </a:bodyPr>
          <a:lstStyle/>
          <a:p>
            <a:pPr algn="l"/>
            <a:r>
              <a:rPr lang="en-US" sz="2800" dirty="0" smtClean="0"/>
              <a:t>HEAT AND HUMIDITY</a:t>
            </a:r>
          </a:p>
          <a:p>
            <a:pPr algn="l"/>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766" y="5669280"/>
            <a:ext cx="1407234" cy="1188720"/>
          </a:xfrm>
          <a:prstGeom prst="rect">
            <a:avLst/>
          </a:prstGeom>
        </p:spPr>
      </p:pic>
      <p:pic>
        <p:nvPicPr>
          <p:cNvPr id="5" name="Picture 4"/>
          <p:cNvPicPr>
            <a:picLocks noChangeAspect="1"/>
          </p:cNvPicPr>
          <p:nvPr/>
        </p:nvPicPr>
        <p:blipFill>
          <a:blip r:embed="rId3"/>
          <a:stretch>
            <a:fillRect/>
          </a:stretch>
        </p:blipFill>
        <p:spPr>
          <a:xfrm>
            <a:off x="-96594" y="1850947"/>
            <a:ext cx="10881360" cy="4774935"/>
          </a:xfrm>
          <a:prstGeom prst="rect">
            <a:avLst/>
          </a:prstGeom>
        </p:spPr>
      </p:pic>
    </p:spTree>
    <p:extLst>
      <p:ext uri="{BB962C8B-B14F-4D97-AF65-F5344CB8AC3E}">
        <p14:creationId xmlns:p14="http://schemas.microsoft.com/office/powerpoint/2010/main" val="3542876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1533</Words>
  <Application>Microsoft Office PowerPoint</Application>
  <PresentationFormat>Widescreen</PresentationFormat>
  <Paragraphs>320</Paragraphs>
  <Slides>38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Arial Black</vt:lpstr>
      <vt:lpstr>Calibri</vt:lpstr>
      <vt:lpstr>Calibri Light</vt:lpstr>
      <vt:lpstr>Courier New</vt:lpstr>
      <vt:lpstr>Symbol</vt:lpstr>
      <vt:lpstr>Times New Roman</vt:lpstr>
      <vt:lpstr>Wingdings</vt:lpstr>
      <vt:lpstr>Office Theme</vt:lpstr>
      <vt:lpstr>PowerPoint Presentation</vt:lpstr>
      <vt:lpstr>BY STANDER FIRST AID</vt:lpstr>
      <vt:lpstr>Concussions</vt:lpstr>
      <vt:lpstr>Concussions</vt:lpstr>
      <vt:lpstr>BY STANDER FIRST AID</vt:lpstr>
      <vt:lpstr>BY STANDER FIRST AID</vt:lpstr>
      <vt:lpstr>BY STANDER FIRST AID</vt:lpstr>
      <vt:lpstr>BY STANDER FIRST AID</vt:lpstr>
      <vt:lpstr>BY STANDER FIRST AID</vt:lpstr>
      <vt:lpstr>BY STANDER FIRST AID</vt:lpstr>
      <vt:lpstr>BY STANDER FIRST AID</vt:lpstr>
      <vt:lpstr>BY STANDER FIRST AID</vt:lpstr>
      <vt:lpstr>BY STANDER FIRST AID</vt:lpstr>
      <vt:lpstr>BY STANDER FIRST AID</vt:lpstr>
      <vt:lpstr>BY STANDER FIRST AID</vt:lpstr>
      <vt:lpstr>HYDRATION</vt:lpstr>
      <vt:lpstr>THUNDER &amp; LIGHTNING</vt:lpstr>
      <vt:lpstr>BLOOD BORNE PATHOGEN PLAN</vt:lpstr>
      <vt:lpstr>BLOOD BORNE PATHOGEN PLAN</vt:lpstr>
      <vt:lpstr>BLOOD BORNE PATHOGEN PLAN</vt:lpstr>
      <vt:lpstr>BLOOD BORNE PATHOGEN PLAN</vt:lpstr>
      <vt:lpstr>AED PLAN</vt:lpstr>
      <vt:lpstr>EMS PLAN</vt:lpstr>
      <vt:lpstr>EMS PLAN</vt:lpstr>
      <vt:lpstr>SAFETY CARDS</vt:lpstr>
      <vt:lpstr>SAFETY CARDS</vt:lpstr>
      <vt:lpstr>REPORTING OF INJURIES</vt:lpstr>
      <vt:lpstr>REPORTING OF INJURIES</vt:lpstr>
      <vt:lpstr>REPORTING OF INJURIES</vt:lpstr>
      <vt:lpstr>REPORTING OF INJURIES</vt:lpstr>
      <vt:lpstr> INJURIES</vt:lpstr>
      <vt:lpstr> INJURIES</vt:lpstr>
      <vt:lpstr>FIRST AID KITS</vt:lpstr>
      <vt:lpstr>SURVEY THE FIELD</vt:lpstr>
      <vt:lpstr>EQUIPMENT</vt:lpstr>
      <vt:lpstr>EQUIPMENT</vt:lpstr>
      <vt:lpstr>MFLL WARM UP PROGRAM</vt:lpstr>
      <vt:lpstr>LET’S ALL HAVE FUN!!!!!!!!!!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Caplinger, Roger</dc:creator>
  <cp:lastModifiedBy>Caplinger, Roger</cp:lastModifiedBy>
  <cp:revision>48</cp:revision>
  <dcterms:created xsi:type="dcterms:W3CDTF">2015-04-09T00:21:12Z</dcterms:created>
  <dcterms:modified xsi:type="dcterms:W3CDTF">2017-04-18T13:42:14Z</dcterms:modified>
</cp:coreProperties>
</file>